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Roboto"/>
      <p:regular r:id="rId13"/>
      <p:bold r:id="rId14"/>
      <p:italic r:id="rId15"/>
      <p:boldItalic r:id="rId16"/>
    </p:embeddedFont>
    <p:embeddedFont>
      <p:font typeface="Comfortaa"/>
      <p:regular r:id="rId17"/>
      <p:bold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regular.fntdata"/><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italic.fntdata"/><Relationship Id="rId14" Type="http://schemas.openxmlformats.org/officeDocument/2006/relationships/font" Target="fonts/Roboto-bold.fntdata"/><Relationship Id="rId17" Type="http://schemas.openxmlformats.org/officeDocument/2006/relationships/font" Target="fonts/Comfortaa-regular.fntdata"/><Relationship Id="rId16"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Comfortaa-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b07454db32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b07454db3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fd3798447a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fd3798447a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fd3798447a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fd3798447a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fd3798447a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fd3798447a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c6f73a04f_0_4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c6f73a04f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1600"/>
              </a:spcBef>
              <a:spcAft>
                <a:spcPts val="0"/>
              </a:spcAft>
              <a:buClr>
                <a:schemeClr val="lt1"/>
              </a:buClr>
              <a:buSzPts val="1200"/>
              <a:buChar char="○"/>
              <a:defRPr sz="1200">
                <a:solidFill>
                  <a:schemeClr val="lt1"/>
                </a:solidFill>
              </a:defRPr>
            </a:lvl2pPr>
            <a:lvl3pPr indent="-304800" lvl="2" marL="1371600">
              <a:spcBef>
                <a:spcPts val="1600"/>
              </a:spcBef>
              <a:spcAft>
                <a:spcPts val="0"/>
              </a:spcAft>
              <a:buClr>
                <a:schemeClr val="lt1"/>
              </a:buClr>
              <a:buSzPts val="1200"/>
              <a:buChar char="■"/>
              <a:defRPr sz="1200">
                <a:solidFill>
                  <a:schemeClr val="lt1"/>
                </a:solidFill>
              </a:defRPr>
            </a:lvl3pPr>
            <a:lvl4pPr indent="-304800" lvl="3" marL="1828800">
              <a:spcBef>
                <a:spcPts val="1600"/>
              </a:spcBef>
              <a:spcAft>
                <a:spcPts val="0"/>
              </a:spcAft>
              <a:buClr>
                <a:schemeClr val="lt1"/>
              </a:buClr>
              <a:buSzPts val="1200"/>
              <a:buChar char="●"/>
              <a:defRPr sz="1200">
                <a:solidFill>
                  <a:schemeClr val="lt1"/>
                </a:solidFill>
              </a:defRPr>
            </a:lvl4pPr>
            <a:lvl5pPr indent="-304800" lvl="4" marL="2286000">
              <a:spcBef>
                <a:spcPts val="1600"/>
              </a:spcBef>
              <a:spcAft>
                <a:spcPts val="0"/>
              </a:spcAft>
              <a:buClr>
                <a:schemeClr val="lt1"/>
              </a:buClr>
              <a:buSzPts val="1200"/>
              <a:buChar char="○"/>
              <a:defRPr sz="1200">
                <a:solidFill>
                  <a:schemeClr val="lt1"/>
                </a:solidFill>
              </a:defRPr>
            </a:lvl5pPr>
            <a:lvl6pPr indent="-304800" lvl="5" marL="2743200">
              <a:spcBef>
                <a:spcPts val="1600"/>
              </a:spcBef>
              <a:spcAft>
                <a:spcPts val="0"/>
              </a:spcAft>
              <a:buClr>
                <a:schemeClr val="lt1"/>
              </a:buClr>
              <a:buSzPts val="1200"/>
              <a:buChar char="■"/>
              <a:defRPr sz="1200">
                <a:solidFill>
                  <a:schemeClr val="lt1"/>
                </a:solidFill>
              </a:defRPr>
            </a:lvl6pPr>
            <a:lvl7pPr indent="-304800" lvl="6" marL="3200400">
              <a:spcBef>
                <a:spcPts val="1600"/>
              </a:spcBef>
              <a:spcAft>
                <a:spcPts val="0"/>
              </a:spcAft>
              <a:buClr>
                <a:schemeClr val="lt1"/>
              </a:buClr>
              <a:buSzPts val="1200"/>
              <a:buChar char="●"/>
              <a:defRPr sz="1200">
                <a:solidFill>
                  <a:schemeClr val="lt1"/>
                </a:solidFill>
              </a:defRPr>
            </a:lvl7pPr>
            <a:lvl8pPr indent="-304800" lvl="7" marL="3657600">
              <a:spcBef>
                <a:spcPts val="1600"/>
              </a:spcBef>
              <a:spcAft>
                <a:spcPts val="0"/>
              </a:spcAft>
              <a:buClr>
                <a:schemeClr val="lt1"/>
              </a:buClr>
              <a:buSzPts val="1200"/>
              <a:buChar char="○"/>
              <a:defRPr sz="1200">
                <a:solidFill>
                  <a:schemeClr val="lt1"/>
                </a:solidFill>
              </a:defRPr>
            </a:lvl8pPr>
            <a:lvl9pPr indent="-304800" lvl="8" marL="4114800">
              <a:spcBef>
                <a:spcPts val="1600"/>
              </a:spcBef>
              <a:spcAft>
                <a:spcPts val="160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5.jpg"/><Relationship Id="rId6" Type="http://schemas.openxmlformats.org/officeDocument/2006/relationships/image" Target="../media/image13.jpg"/><Relationship Id="rId7"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7.jpg"/><Relationship Id="rId5" Type="http://schemas.openxmlformats.org/officeDocument/2006/relationships/image" Target="../media/image12.jpg"/><Relationship Id="rId6" Type="http://schemas.openxmlformats.org/officeDocument/2006/relationships/image" Target="../media/image19.jpg"/><Relationship Id="rId7" Type="http://schemas.openxmlformats.org/officeDocument/2006/relationships/image" Target="../media/image11.jpg"/><Relationship Id="rId8"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8.jpg"/><Relationship Id="rId9" Type="http://schemas.openxmlformats.org/officeDocument/2006/relationships/image" Target="../media/image14.png"/><Relationship Id="rId5" Type="http://schemas.openxmlformats.org/officeDocument/2006/relationships/image" Target="../media/image27.png"/><Relationship Id="rId6" Type="http://schemas.openxmlformats.org/officeDocument/2006/relationships/image" Target="../media/image23.png"/><Relationship Id="rId7" Type="http://schemas.openxmlformats.org/officeDocument/2006/relationships/image" Target="../media/image7.png"/><Relationship Id="rId8"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5.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22.png"/><Relationship Id="rId5"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mailto:office@cavalryprimary.org" TargetMode="External"/><Relationship Id="rId4" Type="http://schemas.openxmlformats.org/officeDocument/2006/relationships/image" Target="../media/image28.png"/><Relationship Id="rId5" Type="http://schemas.openxmlformats.org/officeDocument/2006/relationships/image" Target="../media/image26.jpg"/><Relationship Id="rId6"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6" name="Shape 66"/>
        <p:cNvGrpSpPr/>
        <p:nvPr/>
      </p:nvGrpSpPr>
      <p:grpSpPr>
        <a:xfrm>
          <a:off x="0" y="0"/>
          <a:ext cx="0" cy="0"/>
          <a:chOff x="0" y="0"/>
          <a:chExt cx="0" cy="0"/>
        </a:xfrm>
      </p:grpSpPr>
      <p:pic>
        <p:nvPicPr>
          <p:cNvPr id="67" name="Google Shape;67;p13"/>
          <p:cNvPicPr preferRelativeResize="0"/>
          <p:nvPr/>
        </p:nvPicPr>
        <p:blipFill>
          <a:blip r:embed="rId3">
            <a:alphaModFix/>
          </a:blip>
          <a:stretch>
            <a:fillRect/>
          </a:stretch>
        </p:blipFill>
        <p:spPr>
          <a:xfrm>
            <a:off x="170247" y="152399"/>
            <a:ext cx="1930629" cy="1905000"/>
          </a:xfrm>
          <a:prstGeom prst="rect">
            <a:avLst/>
          </a:prstGeom>
          <a:noFill/>
          <a:ln>
            <a:noFill/>
          </a:ln>
        </p:spPr>
      </p:pic>
      <p:pic>
        <p:nvPicPr>
          <p:cNvPr id="68" name="Google Shape;68;p13"/>
          <p:cNvPicPr preferRelativeResize="0"/>
          <p:nvPr/>
        </p:nvPicPr>
        <p:blipFill>
          <a:blip r:embed="rId4">
            <a:alphaModFix/>
          </a:blip>
          <a:stretch>
            <a:fillRect/>
          </a:stretch>
        </p:blipFill>
        <p:spPr>
          <a:xfrm>
            <a:off x="2100875" y="152400"/>
            <a:ext cx="6824576" cy="1905000"/>
          </a:xfrm>
          <a:prstGeom prst="rect">
            <a:avLst/>
          </a:prstGeom>
          <a:noFill/>
          <a:ln>
            <a:noFill/>
          </a:ln>
        </p:spPr>
      </p:pic>
      <p:sp>
        <p:nvSpPr>
          <p:cNvPr id="69" name="Google Shape;69;p13"/>
          <p:cNvSpPr txBox="1"/>
          <p:nvPr>
            <p:ph idx="1" type="subTitle"/>
          </p:nvPr>
        </p:nvSpPr>
        <p:spPr>
          <a:xfrm>
            <a:off x="4277950" y="1381000"/>
            <a:ext cx="3285000" cy="57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19th June 2026</a:t>
            </a:r>
            <a:endParaRPr sz="2400"/>
          </a:p>
        </p:txBody>
      </p:sp>
      <p:sp>
        <p:nvSpPr>
          <p:cNvPr id="70" name="Google Shape;70;p13"/>
          <p:cNvSpPr txBox="1"/>
          <p:nvPr/>
        </p:nvSpPr>
        <p:spPr>
          <a:xfrm>
            <a:off x="1624550" y="2571750"/>
            <a:ext cx="5683800" cy="1648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71" name="Google Shape;71;p13"/>
          <p:cNvPicPr preferRelativeResize="0"/>
          <p:nvPr/>
        </p:nvPicPr>
        <p:blipFill>
          <a:blip r:embed="rId5">
            <a:alphaModFix/>
          </a:blip>
          <a:stretch>
            <a:fillRect/>
          </a:stretch>
        </p:blipFill>
        <p:spPr>
          <a:xfrm>
            <a:off x="1841750" y="2689374"/>
            <a:ext cx="1276250" cy="1276250"/>
          </a:xfrm>
          <a:prstGeom prst="rect">
            <a:avLst/>
          </a:prstGeom>
          <a:noFill/>
          <a:ln>
            <a:noFill/>
          </a:ln>
        </p:spPr>
      </p:pic>
      <p:sp>
        <p:nvSpPr>
          <p:cNvPr id="72" name="Google Shape;72;p13"/>
          <p:cNvSpPr txBox="1"/>
          <p:nvPr/>
        </p:nvSpPr>
        <p:spPr>
          <a:xfrm>
            <a:off x="3118000" y="2979800"/>
            <a:ext cx="4104600" cy="695400"/>
          </a:xfrm>
          <a:prstGeom prst="rect">
            <a:avLst/>
          </a:prstGeom>
          <a:solidFill>
            <a:schemeClr val="lt1"/>
          </a:solidFill>
          <a:ln>
            <a:noFill/>
          </a:ln>
        </p:spPr>
        <p:txBody>
          <a:bodyPr anchorCtr="0" anchor="t" bIns="91425" lIns="91425" spcFirstLastPara="1" rIns="91425" wrap="square" tIns="91425">
            <a:noAutofit/>
          </a:bodyPr>
          <a:lstStyle/>
          <a:p>
            <a:pPr indent="-342900" lvl="1" marL="914400" rtl="0" algn="l">
              <a:spcBef>
                <a:spcPts val="0"/>
              </a:spcBef>
              <a:spcAft>
                <a:spcPts val="0"/>
              </a:spcAft>
              <a:buClr>
                <a:schemeClr val="lt2"/>
              </a:buClr>
              <a:buSzPts val="1800"/>
              <a:buFont typeface="Roboto"/>
              <a:buChar char="○"/>
            </a:pPr>
            <a:r>
              <a:rPr lang="en" sz="1800">
                <a:solidFill>
                  <a:schemeClr val="lt2"/>
                </a:solidFill>
                <a:latin typeface="Roboto"/>
                <a:ea typeface="Roboto"/>
                <a:cs typeface="Roboto"/>
                <a:sym typeface="Roboto"/>
              </a:rPr>
              <a:t>Pet Clouds</a:t>
            </a:r>
            <a:endParaRPr sz="1800">
              <a:solidFill>
                <a:schemeClr val="lt2"/>
              </a:solidFill>
              <a:latin typeface="Roboto"/>
              <a:ea typeface="Roboto"/>
              <a:cs typeface="Roboto"/>
              <a:sym typeface="Roboto"/>
            </a:endParaRPr>
          </a:p>
          <a:p>
            <a:pPr indent="-342900" lvl="1" marL="914400" rtl="0" algn="l">
              <a:spcBef>
                <a:spcPts val="0"/>
              </a:spcBef>
              <a:spcAft>
                <a:spcPts val="0"/>
              </a:spcAft>
              <a:buClr>
                <a:schemeClr val="lt2"/>
              </a:buClr>
              <a:buSzPts val="1800"/>
              <a:buFont typeface="Roboto"/>
              <a:buChar char="○"/>
            </a:pPr>
            <a:r>
              <a:rPr lang="en" sz="1800">
                <a:solidFill>
                  <a:schemeClr val="lt2"/>
                </a:solidFill>
                <a:latin typeface="Roboto"/>
                <a:ea typeface="Roboto"/>
                <a:cs typeface="Roboto"/>
                <a:sym typeface="Roboto"/>
              </a:rPr>
              <a:t>Printing</a:t>
            </a:r>
            <a:endParaRPr sz="1800">
              <a:solidFill>
                <a:schemeClr val="lt2"/>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6" name="Shape 76"/>
        <p:cNvGrpSpPr/>
        <p:nvPr/>
      </p:nvGrpSpPr>
      <p:grpSpPr>
        <a:xfrm>
          <a:off x="0" y="0"/>
          <a:ext cx="0" cy="0"/>
          <a:chOff x="0" y="0"/>
          <a:chExt cx="0" cy="0"/>
        </a:xfrm>
      </p:grpSpPr>
      <p:pic>
        <p:nvPicPr>
          <p:cNvPr id="77" name="Google Shape;77;p14"/>
          <p:cNvPicPr preferRelativeResize="0"/>
          <p:nvPr/>
        </p:nvPicPr>
        <p:blipFill>
          <a:blip r:embed="rId3">
            <a:alphaModFix/>
          </a:blip>
          <a:stretch>
            <a:fillRect/>
          </a:stretch>
        </p:blipFill>
        <p:spPr>
          <a:xfrm>
            <a:off x="0" y="0"/>
            <a:ext cx="4261627" cy="1065400"/>
          </a:xfrm>
          <a:prstGeom prst="rect">
            <a:avLst/>
          </a:prstGeom>
          <a:noFill/>
          <a:ln>
            <a:noFill/>
          </a:ln>
        </p:spPr>
      </p:pic>
      <p:sp>
        <p:nvSpPr>
          <p:cNvPr id="78" name="Google Shape;78;p14"/>
          <p:cNvSpPr txBox="1"/>
          <p:nvPr/>
        </p:nvSpPr>
        <p:spPr>
          <a:xfrm>
            <a:off x="1521975" y="471950"/>
            <a:ext cx="157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Year 2</a:t>
            </a:r>
            <a:endParaRPr sz="1800">
              <a:solidFill>
                <a:srgbClr val="737373"/>
              </a:solidFill>
              <a:latin typeface="Roboto"/>
              <a:ea typeface="Roboto"/>
              <a:cs typeface="Roboto"/>
              <a:sym typeface="Roboto"/>
            </a:endParaRPr>
          </a:p>
        </p:txBody>
      </p:sp>
      <p:sp>
        <p:nvSpPr>
          <p:cNvPr id="79" name="Google Shape;79;p14"/>
          <p:cNvSpPr txBox="1"/>
          <p:nvPr/>
        </p:nvSpPr>
        <p:spPr>
          <a:xfrm>
            <a:off x="35400" y="1183350"/>
            <a:ext cx="2708400" cy="39201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300">
              <a:solidFill>
                <a:srgbClr val="474747"/>
              </a:solidFill>
              <a:latin typeface="Roboto"/>
              <a:ea typeface="Roboto"/>
              <a:cs typeface="Roboto"/>
              <a:sym typeface="Roboto"/>
            </a:endParaRPr>
          </a:p>
        </p:txBody>
      </p:sp>
      <p:sp>
        <p:nvSpPr>
          <p:cNvPr id="80" name="Google Shape;80;p14"/>
          <p:cNvSpPr txBox="1"/>
          <p:nvPr/>
        </p:nvSpPr>
        <p:spPr>
          <a:xfrm>
            <a:off x="57300" y="1224975"/>
            <a:ext cx="2657700" cy="38613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lt2"/>
                </a:solidFill>
                <a:latin typeface="Roboto"/>
                <a:ea typeface="Roboto"/>
                <a:cs typeface="Roboto"/>
                <a:sym typeface="Roboto"/>
              </a:rPr>
              <a:t>This week, Year 2 had a mysterious box to open. Inside was….a cloud that needed looking after!</a:t>
            </a:r>
            <a:endParaRPr sz="1300">
              <a:solidFill>
                <a:schemeClr val="lt2"/>
              </a:solidFill>
              <a:latin typeface="Roboto"/>
              <a:ea typeface="Roboto"/>
              <a:cs typeface="Roboto"/>
              <a:sym typeface="Roboto"/>
            </a:endParaRPr>
          </a:p>
          <a:p>
            <a:pPr indent="0" lvl="0" marL="0" rtl="0" algn="l">
              <a:spcBef>
                <a:spcPts val="0"/>
              </a:spcBef>
              <a:spcAft>
                <a:spcPts val="0"/>
              </a:spcAft>
              <a:buNone/>
            </a:pPr>
            <a:r>
              <a:t/>
            </a:r>
            <a:endParaRPr sz="1300">
              <a:solidFill>
                <a:schemeClr val="lt2"/>
              </a:solidFill>
              <a:latin typeface="Roboto"/>
              <a:ea typeface="Roboto"/>
              <a:cs typeface="Roboto"/>
              <a:sym typeface="Roboto"/>
            </a:endParaRPr>
          </a:p>
          <a:p>
            <a:pPr indent="0" lvl="0" marL="0" rtl="0" algn="l">
              <a:spcBef>
                <a:spcPts val="0"/>
              </a:spcBef>
              <a:spcAft>
                <a:spcPts val="0"/>
              </a:spcAft>
              <a:buNone/>
            </a:pPr>
            <a:r>
              <a:rPr lang="en" sz="1300">
                <a:solidFill>
                  <a:schemeClr val="lt2"/>
                </a:solidFill>
                <a:latin typeface="Roboto"/>
                <a:ea typeface="Roboto"/>
                <a:cs typeface="Roboto"/>
                <a:sym typeface="Roboto"/>
              </a:rPr>
              <a:t>We have been thinking about what an unusual pet a cloud might be and how to convince others to buy one for themselves! They come in all sorts of shapes and sizes and are much more interesting than a boring old cat or dog. </a:t>
            </a:r>
            <a:endParaRPr sz="1300">
              <a:solidFill>
                <a:schemeClr val="lt2"/>
              </a:solidFill>
              <a:latin typeface="Roboto"/>
              <a:ea typeface="Roboto"/>
              <a:cs typeface="Roboto"/>
              <a:sym typeface="Roboto"/>
            </a:endParaRPr>
          </a:p>
          <a:p>
            <a:pPr indent="0" lvl="0" marL="0" rtl="0" algn="l">
              <a:spcBef>
                <a:spcPts val="0"/>
              </a:spcBef>
              <a:spcAft>
                <a:spcPts val="0"/>
              </a:spcAft>
              <a:buNone/>
            </a:pPr>
            <a:r>
              <a:t/>
            </a:r>
            <a:endParaRPr sz="1300">
              <a:solidFill>
                <a:schemeClr val="lt2"/>
              </a:solidFill>
              <a:latin typeface="Roboto"/>
              <a:ea typeface="Roboto"/>
              <a:cs typeface="Roboto"/>
              <a:sym typeface="Roboto"/>
            </a:endParaRPr>
          </a:p>
          <a:p>
            <a:pPr indent="0" lvl="0" marL="0" rtl="0" algn="l">
              <a:spcBef>
                <a:spcPts val="0"/>
              </a:spcBef>
              <a:spcAft>
                <a:spcPts val="0"/>
              </a:spcAft>
              <a:buNone/>
            </a:pPr>
            <a:r>
              <a:rPr lang="en" sz="1300">
                <a:solidFill>
                  <a:schemeClr val="lt2"/>
                </a:solidFill>
                <a:latin typeface="Roboto"/>
                <a:ea typeface="Roboto"/>
                <a:cs typeface="Roboto"/>
                <a:sym typeface="Roboto"/>
              </a:rPr>
              <a:t>Our next job is thinking about how to take care of our pet cloud properly and make sure it doesn’t float away.</a:t>
            </a:r>
            <a:endParaRPr sz="1300">
              <a:solidFill>
                <a:schemeClr val="lt2"/>
              </a:solidFill>
              <a:latin typeface="Roboto"/>
              <a:ea typeface="Roboto"/>
              <a:cs typeface="Roboto"/>
              <a:sym typeface="Roboto"/>
            </a:endParaRPr>
          </a:p>
          <a:p>
            <a:pPr indent="0" lvl="0" marL="0" rtl="0" algn="l">
              <a:spcBef>
                <a:spcPts val="0"/>
              </a:spcBef>
              <a:spcAft>
                <a:spcPts val="0"/>
              </a:spcAft>
              <a:buNone/>
            </a:pPr>
            <a:r>
              <a:rPr lang="en" sz="1300">
                <a:solidFill>
                  <a:schemeClr val="lt2"/>
                </a:solidFill>
                <a:latin typeface="Roboto"/>
                <a:ea typeface="Roboto"/>
                <a:cs typeface="Roboto"/>
                <a:sym typeface="Roboto"/>
              </a:rPr>
              <a:t>Wish us luck…</a:t>
            </a:r>
            <a:endParaRPr sz="1300">
              <a:solidFill>
                <a:schemeClr val="lt2"/>
              </a:solidFill>
              <a:latin typeface="Roboto"/>
              <a:ea typeface="Roboto"/>
              <a:cs typeface="Roboto"/>
              <a:sym typeface="Roboto"/>
            </a:endParaRPr>
          </a:p>
        </p:txBody>
      </p:sp>
      <p:pic>
        <p:nvPicPr>
          <p:cNvPr id="81" name="Google Shape;81;p14" title="Screenshot 2026-06-19 12.56.21.png"/>
          <p:cNvPicPr preferRelativeResize="0"/>
          <p:nvPr/>
        </p:nvPicPr>
        <p:blipFill>
          <a:blip r:embed="rId4">
            <a:alphaModFix/>
          </a:blip>
          <a:stretch>
            <a:fillRect/>
          </a:stretch>
        </p:blipFill>
        <p:spPr>
          <a:xfrm>
            <a:off x="2869887" y="2468846"/>
            <a:ext cx="1909275" cy="2509581"/>
          </a:xfrm>
          <a:prstGeom prst="rect">
            <a:avLst/>
          </a:prstGeom>
          <a:noFill/>
          <a:ln>
            <a:noFill/>
          </a:ln>
        </p:spPr>
      </p:pic>
      <p:pic>
        <p:nvPicPr>
          <p:cNvPr id="82" name="Google Shape;82;p14" title="20260619_125359.jpg"/>
          <p:cNvPicPr preferRelativeResize="0"/>
          <p:nvPr/>
        </p:nvPicPr>
        <p:blipFill>
          <a:blip r:embed="rId5">
            <a:alphaModFix/>
          </a:blip>
          <a:stretch>
            <a:fillRect/>
          </a:stretch>
        </p:blipFill>
        <p:spPr>
          <a:xfrm>
            <a:off x="6772875" y="91000"/>
            <a:ext cx="2181224" cy="2908298"/>
          </a:xfrm>
          <a:prstGeom prst="rect">
            <a:avLst/>
          </a:prstGeom>
          <a:noFill/>
          <a:ln>
            <a:noFill/>
          </a:ln>
        </p:spPr>
      </p:pic>
      <p:pic>
        <p:nvPicPr>
          <p:cNvPr id="83" name="Google Shape;83;p14" title="20260619_125323.jpg"/>
          <p:cNvPicPr preferRelativeResize="0"/>
          <p:nvPr/>
        </p:nvPicPr>
        <p:blipFill>
          <a:blip r:embed="rId6">
            <a:alphaModFix/>
          </a:blip>
          <a:stretch>
            <a:fillRect/>
          </a:stretch>
        </p:blipFill>
        <p:spPr>
          <a:xfrm>
            <a:off x="4905244" y="2361000"/>
            <a:ext cx="2043951" cy="2725274"/>
          </a:xfrm>
          <a:prstGeom prst="rect">
            <a:avLst/>
          </a:prstGeom>
          <a:noFill/>
          <a:ln>
            <a:noFill/>
          </a:ln>
        </p:spPr>
      </p:pic>
      <p:pic>
        <p:nvPicPr>
          <p:cNvPr id="84" name="Google Shape;84;p14" title="20260619_125420.jpg"/>
          <p:cNvPicPr preferRelativeResize="0"/>
          <p:nvPr/>
        </p:nvPicPr>
        <p:blipFill>
          <a:blip r:embed="rId7">
            <a:alphaModFix/>
          </a:blip>
          <a:stretch>
            <a:fillRect/>
          </a:stretch>
        </p:blipFill>
        <p:spPr>
          <a:xfrm rot="10800000">
            <a:off x="4294919" y="91000"/>
            <a:ext cx="1909275" cy="2545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8" name="Shape 88"/>
        <p:cNvGrpSpPr/>
        <p:nvPr/>
      </p:nvGrpSpPr>
      <p:grpSpPr>
        <a:xfrm>
          <a:off x="0" y="0"/>
          <a:ext cx="0" cy="0"/>
          <a:chOff x="0" y="0"/>
          <a:chExt cx="0" cy="0"/>
        </a:xfrm>
      </p:grpSpPr>
      <p:pic>
        <p:nvPicPr>
          <p:cNvPr id="89" name="Google Shape;89;p15"/>
          <p:cNvPicPr preferRelativeResize="0"/>
          <p:nvPr/>
        </p:nvPicPr>
        <p:blipFill>
          <a:blip r:embed="rId3">
            <a:alphaModFix/>
          </a:blip>
          <a:stretch>
            <a:fillRect/>
          </a:stretch>
        </p:blipFill>
        <p:spPr>
          <a:xfrm>
            <a:off x="0" y="0"/>
            <a:ext cx="4261627" cy="1065400"/>
          </a:xfrm>
          <a:prstGeom prst="rect">
            <a:avLst/>
          </a:prstGeom>
          <a:noFill/>
          <a:ln>
            <a:noFill/>
          </a:ln>
        </p:spPr>
      </p:pic>
      <p:sp>
        <p:nvSpPr>
          <p:cNvPr id="90" name="Google Shape;90;p15"/>
          <p:cNvSpPr txBox="1"/>
          <p:nvPr/>
        </p:nvSpPr>
        <p:spPr>
          <a:xfrm>
            <a:off x="1521975" y="471950"/>
            <a:ext cx="157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Year 4</a:t>
            </a:r>
            <a:endParaRPr/>
          </a:p>
        </p:txBody>
      </p:sp>
      <p:sp>
        <p:nvSpPr>
          <p:cNvPr id="91" name="Google Shape;91;p15"/>
          <p:cNvSpPr txBox="1"/>
          <p:nvPr/>
        </p:nvSpPr>
        <p:spPr>
          <a:xfrm>
            <a:off x="51325" y="1254300"/>
            <a:ext cx="4210200" cy="17736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rgbClr val="0F1C59"/>
                </a:solidFill>
                <a:latin typeface="Roboto"/>
                <a:ea typeface="Roboto"/>
                <a:cs typeface="Roboto"/>
                <a:sym typeface="Roboto"/>
              </a:rPr>
              <a:t>In Year 4 </a:t>
            </a:r>
            <a:r>
              <a:rPr lang="en" sz="1500">
                <a:solidFill>
                  <a:srgbClr val="0F1C59"/>
                </a:solidFill>
                <a:latin typeface="Roboto"/>
                <a:ea typeface="Roboto"/>
                <a:cs typeface="Roboto"/>
                <a:sym typeface="Roboto"/>
              </a:rPr>
              <a:t>this</a:t>
            </a:r>
            <a:r>
              <a:rPr lang="en" sz="1500">
                <a:solidFill>
                  <a:srgbClr val="0F1C59"/>
                </a:solidFill>
                <a:latin typeface="Roboto"/>
                <a:ea typeface="Roboto"/>
                <a:cs typeface="Roboto"/>
                <a:sym typeface="Roboto"/>
              </a:rPr>
              <a:t> week we have been continuing our Art project on the theme of fish. We have been </a:t>
            </a:r>
            <a:r>
              <a:rPr lang="en" sz="1500">
                <a:solidFill>
                  <a:srgbClr val="0F1C59"/>
                </a:solidFill>
                <a:latin typeface="Roboto"/>
                <a:ea typeface="Roboto"/>
                <a:cs typeface="Roboto"/>
                <a:sym typeface="Roboto"/>
              </a:rPr>
              <a:t>creating</a:t>
            </a:r>
            <a:r>
              <a:rPr lang="en" sz="1500">
                <a:solidFill>
                  <a:srgbClr val="0F1C59"/>
                </a:solidFill>
                <a:latin typeface="Roboto"/>
                <a:ea typeface="Roboto"/>
                <a:cs typeface="Roboto"/>
                <a:sym typeface="Roboto"/>
              </a:rPr>
              <a:t> relief prints.</a:t>
            </a:r>
            <a:endParaRPr sz="1500">
              <a:solidFill>
                <a:srgbClr val="0F1C59"/>
              </a:solidFill>
              <a:latin typeface="Roboto"/>
              <a:ea typeface="Roboto"/>
              <a:cs typeface="Roboto"/>
              <a:sym typeface="Roboto"/>
            </a:endParaRPr>
          </a:p>
          <a:p>
            <a:pPr indent="0" lvl="0" marL="0" rtl="0" algn="l">
              <a:spcBef>
                <a:spcPts val="0"/>
              </a:spcBef>
              <a:spcAft>
                <a:spcPts val="0"/>
              </a:spcAft>
              <a:buNone/>
            </a:pPr>
            <a:r>
              <a:rPr lang="en" sz="1500">
                <a:solidFill>
                  <a:srgbClr val="0F1C59"/>
                </a:solidFill>
                <a:latin typeface="Roboto"/>
                <a:ea typeface="Roboto"/>
                <a:cs typeface="Roboto"/>
                <a:sym typeface="Roboto"/>
              </a:rPr>
              <a:t>The </a:t>
            </a:r>
            <a:r>
              <a:rPr lang="en" sz="1500">
                <a:solidFill>
                  <a:srgbClr val="0F1C59"/>
                </a:solidFill>
                <a:latin typeface="Roboto"/>
                <a:ea typeface="Roboto"/>
                <a:cs typeface="Roboto"/>
                <a:sym typeface="Roboto"/>
              </a:rPr>
              <a:t>children</a:t>
            </a:r>
            <a:r>
              <a:rPr lang="en" sz="1500">
                <a:solidFill>
                  <a:srgbClr val="0F1C59"/>
                </a:solidFill>
                <a:latin typeface="Roboto"/>
                <a:ea typeface="Roboto"/>
                <a:cs typeface="Roboto"/>
                <a:sym typeface="Roboto"/>
              </a:rPr>
              <a:t> created their printing block on card and used the lino printing rollers and ink to create their print. </a:t>
            </a:r>
            <a:endParaRPr sz="1500">
              <a:solidFill>
                <a:srgbClr val="0F1C59"/>
              </a:solidFill>
              <a:latin typeface="Roboto"/>
              <a:ea typeface="Roboto"/>
              <a:cs typeface="Roboto"/>
              <a:sym typeface="Roboto"/>
            </a:endParaRPr>
          </a:p>
          <a:p>
            <a:pPr indent="0" lvl="0" marL="0" rtl="0" algn="l">
              <a:spcBef>
                <a:spcPts val="0"/>
              </a:spcBef>
              <a:spcAft>
                <a:spcPts val="0"/>
              </a:spcAft>
              <a:buNone/>
            </a:pPr>
            <a:r>
              <a:rPr lang="en" sz="1500">
                <a:solidFill>
                  <a:srgbClr val="0F1C59"/>
                </a:solidFill>
                <a:latin typeface="Roboto"/>
                <a:ea typeface="Roboto"/>
                <a:cs typeface="Roboto"/>
                <a:sym typeface="Roboto"/>
              </a:rPr>
              <a:t>The results were very impressive!</a:t>
            </a:r>
            <a:endParaRPr sz="1500">
              <a:solidFill>
                <a:srgbClr val="0F1C59"/>
              </a:solidFill>
              <a:latin typeface="Roboto"/>
              <a:ea typeface="Roboto"/>
              <a:cs typeface="Roboto"/>
              <a:sym typeface="Roboto"/>
            </a:endParaRPr>
          </a:p>
        </p:txBody>
      </p:sp>
      <p:pic>
        <p:nvPicPr>
          <p:cNvPr id="92" name="Google Shape;92;p15" title="IMG_3550.JPG"/>
          <p:cNvPicPr preferRelativeResize="0"/>
          <p:nvPr/>
        </p:nvPicPr>
        <p:blipFill>
          <a:blip r:embed="rId4">
            <a:alphaModFix/>
          </a:blip>
          <a:stretch>
            <a:fillRect/>
          </a:stretch>
        </p:blipFill>
        <p:spPr>
          <a:xfrm>
            <a:off x="4408749" y="113049"/>
            <a:ext cx="1919739" cy="2559652"/>
          </a:xfrm>
          <a:prstGeom prst="rect">
            <a:avLst/>
          </a:prstGeom>
          <a:noFill/>
          <a:ln>
            <a:noFill/>
          </a:ln>
        </p:spPr>
      </p:pic>
      <p:pic>
        <p:nvPicPr>
          <p:cNvPr id="93" name="Google Shape;93;p15" title="IMG_3551.JPG"/>
          <p:cNvPicPr preferRelativeResize="0"/>
          <p:nvPr/>
        </p:nvPicPr>
        <p:blipFill>
          <a:blip r:embed="rId5">
            <a:alphaModFix/>
          </a:blip>
          <a:stretch>
            <a:fillRect/>
          </a:stretch>
        </p:blipFill>
        <p:spPr>
          <a:xfrm>
            <a:off x="5099894" y="2571750"/>
            <a:ext cx="1853100" cy="2470799"/>
          </a:xfrm>
          <a:prstGeom prst="rect">
            <a:avLst/>
          </a:prstGeom>
          <a:noFill/>
          <a:ln>
            <a:noFill/>
          </a:ln>
        </p:spPr>
      </p:pic>
      <p:pic>
        <p:nvPicPr>
          <p:cNvPr id="94" name="Google Shape;94;p15" title="IMG_3553.JPG"/>
          <p:cNvPicPr preferRelativeResize="0"/>
          <p:nvPr/>
        </p:nvPicPr>
        <p:blipFill>
          <a:blip r:embed="rId6">
            <a:alphaModFix/>
          </a:blip>
          <a:stretch>
            <a:fillRect/>
          </a:stretch>
        </p:blipFill>
        <p:spPr>
          <a:xfrm>
            <a:off x="6475626" y="113050"/>
            <a:ext cx="2067398" cy="2756552"/>
          </a:xfrm>
          <a:prstGeom prst="rect">
            <a:avLst/>
          </a:prstGeom>
          <a:noFill/>
          <a:ln>
            <a:noFill/>
          </a:ln>
        </p:spPr>
      </p:pic>
      <p:pic>
        <p:nvPicPr>
          <p:cNvPr id="95" name="Google Shape;95;p15" title="IMG_3555.JPG"/>
          <p:cNvPicPr preferRelativeResize="0"/>
          <p:nvPr/>
        </p:nvPicPr>
        <p:blipFill>
          <a:blip r:embed="rId7">
            <a:alphaModFix/>
          </a:blip>
          <a:stretch>
            <a:fillRect/>
          </a:stretch>
        </p:blipFill>
        <p:spPr>
          <a:xfrm>
            <a:off x="3133094" y="2600925"/>
            <a:ext cx="1809350" cy="2412452"/>
          </a:xfrm>
          <a:prstGeom prst="rect">
            <a:avLst/>
          </a:prstGeom>
          <a:noFill/>
          <a:ln>
            <a:noFill/>
          </a:ln>
        </p:spPr>
      </p:pic>
      <p:pic>
        <p:nvPicPr>
          <p:cNvPr id="96" name="Google Shape;96;p15" title="IMG_3554.JPG"/>
          <p:cNvPicPr preferRelativeResize="0"/>
          <p:nvPr/>
        </p:nvPicPr>
        <p:blipFill>
          <a:blip r:embed="rId8">
            <a:alphaModFix/>
          </a:blip>
          <a:stretch>
            <a:fillRect/>
          </a:stretch>
        </p:blipFill>
        <p:spPr>
          <a:xfrm>
            <a:off x="7068043" y="2515950"/>
            <a:ext cx="1770824" cy="236109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grpSp>
        <p:nvGrpSpPr>
          <p:cNvPr id="101" name="Google Shape;101;p16"/>
          <p:cNvGrpSpPr/>
          <p:nvPr/>
        </p:nvGrpSpPr>
        <p:grpSpPr>
          <a:xfrm>
            <a:off x="152400" y="0"/>
            <a:ext cx="8839200" cy="5143500"/>
            <a:chOff x="152400" y="0"/>
            <a:chExt cx="8839200" cy="5143500"/>
          </a:xfrm>
        </p:grpSpPr>
        <p:pic>
          <p:nvPicPr>
            <p:cNvPr id="102" name="Google Shape;102;p16"/>
            <p:cNvPicPr preferRelativeResize="0"/>
            <p:nvPr/>
          </p:nvPicPr>
          <p:blipFill>
            <a:blip r:embed="rId3">
              <a:alphaModFix/>
            </a:blip>
            <a:stretch>
              <a:fillRect/>
            </a:stretch>
          </p:blipFill>
          <p:spPr>
            <a:xfrm>
              <a:off x="152400" y="152400"/>
              <a:ext cx="826700" cy="4838702"/>
            </a:xfrm>
            <a:prstGeom prst="rect">
              <a:avLst/>
            </a:prstGeom>
            <a:noFill/>
            <a:ln>
              <a:noFill/>
            </a:ln>
          </p:spPr>
        </p:pic>
        <p:sp>
          <p:nvSpPr>
            <p:cNvPr id="103" name="Google Shape;103;p16"/>
            <p:cNvSpPr txBox="1"/>
            <p:nvPr/>
          </p:nvSpPr>
          <p:spPr>
            <a:xfrm>
              <a:off x="1148975" y="152400"/>
              <a:ext cx="3238500" cy="2062500"/>
            </a:xfrm>
            <a:prstGeom prst="rect">
              <a:avLst/>
            </a:prstGeom>
            <a:solidFill>
              <a:srgbClr val="FFFFFF"/>
            </a:solidFill>
            <a:ln cap="flat" cmpd="sng" w="9525">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000000"/>
                  </a:solidFill>
                </a:rPr>
                <a:t>Word Wizard</a:t>
              </a:r>
              <a:r>
                <a:rPr b="1" lang="en" sz="1800"/>
                <a:t> Winners</a:t>
              </a:r>
              <a:r>
                <a:rPr b="1" lang="en" sz="1800">
                  <a:solidFill>
                    <a:srgbClr val="000000"/>
                  </a:solidFill>
                </a:rPr>
                <a:t>:</a:t>
              </a:r>
              <a:endParaRPr b="1" sz="1800"/>
            </a:p>
            <a:p>
              <a:pPr indent="0" lvl="0" marL="0" rtl="0" algn="l">
                <a:spcBef>
                  <a:spcPts val="0"/>
                </a:spcBef>
                <a:spcAft>
                  <a:spcPts val="0"/>
                </a:spcAft>
                <a:buNone/>
              </a:pPr>
              <a:r>
                <a:rPr b="1" lang="en" sz="1800"/>
                <a:t>Year 3 - Class 7 (133,135)</a:t>
              </a:r>
              <a:endParaRPr b="1" sz="1800"/>
            </a:p>
            <a:p>
              <a:pPr indent="0" lvl="0" marL="0" rtl="0" algn="l">
                <a:spcBef>
                  <a:spcPts val="0"/>
                </a:spcBef>
                <a:spcAft>
                  <a:spcPts val="0"/>
                </a:spcAft>
                <a:buNone/>
              </a:pPr>
              <a:r>
                <a:rPr b="1" lang="en" sz="1800"/>
                <a:t>Year 4 - Class 9 (277,377)</a:t>
              </a:r>
              <a:endParaRPr b="1" sz="1800"/>
            </a:p>
            <a:p>
              <a:pPr indent="0" lvl="0" marL="0" rtl="0" algn="l">
                <a:spcBef>
                  <a:spcPts val="0"/>
                </a:spcBef>
                <a:spcAft>
                  <a:spcPts val="0"/>
                </a:spcAft>
                <a:buNone/>
              </a:pPr>
              <a:r>
                <a:rPr b="1" lang="en" sz="1800"/>
                <a:t>Year 5 - Class 11 (551,893) </a:t>
              </a:r>
              <a:endParaRPr b="1" sz="1800"/>
            </a:p>
            <a:p>
              <a:pPr indent="0" lvl="0" marL="0" rtl="0" algn="l">
                <a:spcBef>
                  <a:spcPts val="0"/>
                </a:spcBef>
                <a:spcAft>
                  <a:spcPts val="0"/>
                </a:spcAft>
                <a:buNone/>
              </a:pPr>
              <a:r>
                <a:rPr b="1" lang="en" sz="1800"/>
                <a:t>Year 6 - Class 13 (491,906)</a:t>
              </a:r>
              <a:endParaRPr b="1" sz="18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p:txBody>
        </p:sp>
        <p:pic>
          <p:nvPicPr>
            <p:cNvPr id="104" name="Google Shape;104;p16"/>
            <p:cNvPicPr preferRelativeResize="0"/>
            <p:nvPr/>
          </p:nvPicPr>
          <p:blipFill>
            <a:blip r:embed="rId4">
              <a:alphaModFix/>
            </a:blip>
            <a:stretch>
              <a:fillRect/>
            </a:stretch>
          </p:blipFill>
          <p:spPr>
            <a:xfrm>
              <a:off x="2524900" y="1607971"/>
              <a:ext cx="397705" cy="606925"/>
            </a:xfrm>
            <a:prstGeom prst="rect">
              <a:avLst/>
            </a:prstGeom>
            <a:noFill/>
            <a:ln>
              <a:noFill/>
            </a:ln>
          </p:spPr>
        </p:pic>
        <p:pic>
          <p:nvPicPr>
            <p:cNvPr id="105" name="Google Shape;105;p16"/>
            <p:cNvPicPr preferRelativeResize="0"/>
            <p:nvPr/>
          </p:nvPicPr>
          <p:blipFill>
            <a:blip r:embed="rId5">
              <a:alphaModFix/>
            </a:blip>
            <a:stretch>
              <a:fillRect/>
            </a:stretch>
          </p:blipFill>
          <p:spPr>
            <a:xfrm>
              <a:off x="1145575" y="2249800"/>
              <a:ext cx="3260402" cy="2880300"/>
            </a:xfrm>
            <a:prstGeom prst="rect">
              <a:avLst/>
            </a:prstGeom>
            <a:noFill/>
            <a:ln>
              <a:noFill/>
            </a:ln>
          </p:spPr>
        </p:pic>
        <p:pic>
          <p:nvPicPr>
            <p:cNvPr id="106" name="Google Shape;106;p16"/>
            <p:cNvPicPr preferRelativeResize="0"/>
            <p:nvPr/>
          </p:nvPicPr>
          <p:blipFill>
            <a:blip r:embed="rId6">
              <a:alphaModFix/>
            </a:blip>
            <a:stretch>
              <a:fillRect/>
            </a:stretch>
          </p:blipFill>
          <p:spPr>
            <a:xfrm>
              <a:off x="7277100" y="0"/>
              <a:ext cx="1714500" cy="5143500"/>
            </a:xfrm>
            <a:prstGeom prst="rect">
              <a:avLst/>
            </a:prstGeom>
            <a:noFill/>
            <a:ln>
              <a:noFill/>
            </a:ln>
          </p:spPr>
        </p:pic>
        <p:sp>
          <p:nvSpPr>
            <p:cNvPr id="107" name="Google Shape;107;p16"/>
            <p:cNvSpPr txBox="1"/>
            <p:nvPr/>
          </p:nvSpPr>
          <p:spPr>
            <a:xfrm>
              <a:off x="4557350" y="152400"/>
              <a:ext cx="2597100" cy="38295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108" name="Google Shape;108;p16"/>
            <p:cNvPicPr preferRelativeResize="0"/>
            <p:nvPr/>
          </p:nvPicPr>
          <p:blipFill>
            <a:blip r:embed="rId7">
              <a:alphaModFix/>
            </a:blip>
            <a:stretch>
              <a:fillRect/>
            </a:stretch>
          </p:blipFill>
          <p:spPr>
            <a:xfrm>
              <a:off x="4603412" y="229087"/>
              <a:ext cx="2457500" cy="760375"/>
            </a:xfrm>
            <a:prstGeom prst="rect">
              <a:avLst/>
            </a:prstGeom>
            <a:noFill/>
            <a:ln>
              <a:noFill/>
            </a:ln>
          </p:spPr>
        </p:pic>
        <p:sp>
          <p:nvSpPr>
            <p:cNvPr id="109" name="Google Shape;109;p16"/>
            <p:cNvSpPr txBox="1"/>
            <p:nvPr/>
          </p:nvSpPr>
          <p:spPr>
            <a:xfrm>
              <a:off x="4690700" y="989450"/>
              <a:ext cx="2274300" cy="28803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latin typeface="Roboto"/>
                  <a:ea typeface="Roboto"/>
                  <a:cs typeface="Roboto"/>
                  <a:sym typeface="Roboto"/>
                </a:rPr>
                <a:t>Fred says ‘Well done’ to Miss Jones’ group you are working super hard on your speedy reading! </a:t>
              </a:r>
              <a:endParaRPr sz="1700">
                <a:latin typeface="Roboto"/>
                <a:ea typeface="Roboto"/>
                <a:cs typeface="Roboto"/>
                <a:sym typeface="Roboto"/>
              </a:endParaRPr>
            </a:p>
          </p:txBody>
        </p:sp>
        <p:sp>
          <p:nvSpPr>
            <p:cNvPr id="110" name="Google Shape;110;p16"/>
            <p:cNvSpPr txBox="1"/>
            <p:nvPr/>
          </p:nvSpPr>
          <p:spPr>
            <a:xfrm>
              <a:off x="2524900" y="3149750"/>
              <a:ext cx="1402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sp>
        <p:nvSpPr>
          <p:cNvPr id="111" name="Google Shape;111;p16"/>
          <p:cNvSpPr txBox="1"/>
          <p:nvPr/>
        </p:nvSpPr>
        <p:spPr>
          <a:xfrm>
            <a:off x="1500450" y="3200200"/>
            <a:ext cx="2619300" cy="138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latin typeface="Roboto"/>
              <a:ea typeface="Roboto"/>
              <a:cs typeface="Roboto"/>
              <a:sym typeface="Roboto"/>
            </a:endParaRPr>
          </a:p>
        </p:txBody>
      </p:sp>
      <p:sp>
        <p:nvSpPr>
          <p:cNvPr id="112" name="Google Shape;112;p16"/>
          <p:cNvSpPr txBox="1"/>
          <p:nvPr/>
        </p:nvSpPr>
        <p:spPr>
          <a:xfrm>
            <a:off x="1390275" y="2932500"/>
            <a:ext cx="2802600" cy="22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Roboto"/>
                <a:ea typeface="Roboto"/>
                <a:cs typeface="Roboto"/>
                <a:sym typeface="Roboto"/>
              </a:rPr>
              <a:t>Mrs Owen recommends…</a:t>
            </a:r>
            <a:endParaRPr sz="1100">
              <a:latin typeface="Roboto"/>
              <a:ea typeface="Roboto"/>
              <a:cs typeface="Roboto"/>
              <a:sym typeface="Roboto"/>
            </a:endParaRPr>
          </a:p>
        </p:txBody>
      </p:sp>
      <p:sp>
        <p:nvSpPr>
          <p:cNvPr id="113" name="Google Shape;113;p16"/>
          <p:cNvSpPr txBox="1"/>
          <p:nvPr/>
        </p:nvSpPr>
        <p:spPr>
          <a:xfrm>
            <a:off x="7230000" y="739225"/>
            <a:ext cx="1845000" cy="264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Roboto"/>
                <a:ea typeface="Roboto"/>
                <a:cs typeface="Roboto"/>
                <a:sym typeface="Roboto"/>
              </a:rPr>
              <a:t>Mrs Witts recommends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p:txBody>
      </p:sp>
      <p:pic>
        <p:nvPicPr>
          <p:cNvPr id="114" name="Google Shape;114;p16" title="Screenshot 2026-06-16 08.17.34.png"/>
          <p:cNvPicPr preferRelativeResize="0"/>
          <p:nvPr/>
        </p:nvPicPr>
        <p:blipFill>
          <a:blip r:embed="rId8">
            <a:alphaModFix/>
          </a:blip>
          <a:stretch>
            <a:fillRect/>
          </a:stretch>
        </p:blipFill>
        <p:spPr>
          <a:xfrm>
            <a:off x="1500449" y="3256211"/>
            <a:ext cx="1625575" cy="1461725"/>
          </a:xfrm>
          <a:prstGeom prst="rect">
            <a:avLst/>
          </a:prstGeom>
          <a:noFill/>
          <a:ln>
            <a:noFill/>
          </a:ln>
        </p:spPr>
      </p:pic>
      <p:pic>
        <p:nvPicPr>
          <p:cNvPr id="115" name="Google Shape;115;p16" title="Screenshot 2026-06-18 20.48.00.png"/>
          <p:cNvPicPr preferRelativeResize="0"/>
          <p:nvPr/>
        </p:nvPicPr>
        <p:blipFill>
          <a:blip r:embed="rId9">
            <a:alphaModFix/>
          </a:blip>
          <a:stretch>
            <a:fillRect/>
          </a:stretch>
        </p:blipFill>
        <p:spPr>
          <a:xfrm>
            <a:off x="7280050" y="1068655"/>
            <a:ext cx="1711550" cy="1657895"/>
          </a:xfrm>
          <a:prstGeom prst="rect">
            <a:avLst/>
          </a:prstGeom>
          <a:noFill/>
          <a:ln>
            <a:noFill/>
          </a:ln>
        </p:spPr>
      </p:pic>
      <p:sp>
        <p:nvSpPr>
          <p:cNvPr id="116" name="Google Shape;116;p16"/>
          <p:cNvSpPr txBox="1"/>
          <p:nvPr/>
        </p:nvSpPr>
        <p:spPr>
          <a:xfrm>
            <a:off x="7387325" y="2794500"/>
            <a:ext cx="14970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lt2"/>
                </a:solidFill>
                <a:latin typeface="Roboto"/>
                <a:ea typeface="Roboto"/>
                <a:cs typeface="Roboto"/>
                <a:sym typeface="Roboto"/>
              </a:rPr>
              <a:t>This is a lovely story about how the friendship of four boys evolves throughout their childhood, and as adults.</a:t>
            </a:r>
            <a:endParaRPr sz="1000">
              <a:solidFill>
                <a:schemeClr val="lt2"/>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id="121" name="Google Shape;121;p17"/>
          <p:cNvPicPr preferRelativeResize="0"/>
          <p:nvPr/>
        </p:nvPicPr>
        <p:blipFill>
          <a:blip r:embed="rId3">
            <a:alphaModFix/>
          </a:blip>
          <a:stretch>
            <a:fillRect/>
          </a:stretch>
        </p:blipFill>
        <p:spPr>
          <a:xfrm>
            <a:off x="353938" y="152400"/>
            <a:ext cx="3130916" cy="2419351"/>
          </a:xfrm>
          <a:prstGeom prst="rect">
            <a:avLst/>
          </a:prstGeom>
          <a:noFill/>
          <a:ln>
            <a:noFill/>
          </a:ln>
        </p:spPr>
      </p:pic>
      <p:sp>
        <p:nvSpPr>
          <p:cNvPr id="122" name="Google Shape;122;p17"/>
          <p:cNvSpPr txBox="1"/>
          <p:nvPr/>
        </p:nvSpPr>
        <p:spPr>
          <a:xfrm>
            <a:off x="152400" y="2571750"/>
            <a:ext cx="3534000" cy="2419500"/>
          </a:xfrm>
          <a:prstGeom prst="rect">
            <a:avLst/>
          </a:prstGeom>
          <a:solidFill>
            <a:srgbClr val="00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We are aiming for 97% attendance. </a:t>
            </a:r>
            <a:endParaRPr sz="1800">
              <a:solidFill>
                <a:srgbClr val="737373"/>
              </a:solidFill>
              <a:latin typeface="Roboto"/>
              <a:ea typeface="Roboto"/>
              <a:cs typeface="Roboto"/>
              <a:sym typeface="Roboto"/>
            </a:endParaRPr>
          </a:p>
          <a:p>
            <a:pPr indent="0" lvl="0" marL="0" rtl="0" algn="l">
              <a:spcBef>
                <a:spcPts val="0"/>
              </a:spcBef>
              <a:spcAft>
                <a:spcPts val="0"/>
              </a:spcAft>
              <a:buNone/>
            </a:pPr>
            <a:r>
              <a:t/>
            </a:r>
            <a:endParaRPr sz="1800">
              <a:solidFill>
                <a:srgbClr val="737373"/>
              </a:solidFill>
              <a:latin typeface="Roboto"/>
              <a:ea typeface="Roboto"/>
              <a:cs typeface="Roboto"/>
              <a:sym typeface="Roboto"/>
            </a:endParaRPr>
          </a:p>
          <a:p>
            <a:pPr indent="0" lvl="0" marL="0" rtl="0" algn="l">
              <a:spcBef>
                <a:spcPts val="0"/>
              </a:spcBef>
              <a:spcAft>
                <a:spcPts val="0"/>
              </a:spcAft>
              <a:buNone/>
            </a:pPr>
            <a:r>
              <a:rPr lang="en" sz="1800">
                <a:solidFill>
                  <a:srgbClr val="737373"/>
                </a:solidFill>
                <a:latin typeface="Roboto"/>
                <a:ea typeface="Roboto"/>
                <a:cs typeface="Roboto"/>
                <a:sym typeface="Roboto"/>
              </a:rPr>
              <a:t>This week, our classes with the highest attendance are…</a:t>
            </a:r>
            <a:endParaRPr sz="1800">
              <a:solidFill>
                <a:srgbClr val="737373"/>
              </a:solidFill>
              <a:latin typeface="Roboto"/>
              <a:ea typeface="Roboto"/>
              <a:cs typeface="Roboto"/>
              <a:sym typeface="Roboto"/>
            </a:endParaRPr>
          </a:p>
          <a:p>
            <a:pPr indent="0" lvl="0" marL="0" rtl="0" algn="l">
              <a:spcBef>
                <a:spcPts val="0"/>
              </a:spcBef>
              <a:spcAft>
                <a:spcPts val="0"/>
              </a:spcAft>
              <a:buNone/>
            </a:pPr>
            <a:r>
              <a:rPr lang="en" sz="1800">
                <a:solidFill>
                  <a:srgbClr val="737373"/>
                </a:solidFill>
                <a:latin typeface="Roboto"/>
                <a:ea typeface="Roboto"/>
                <a:cs typeface="Roboto"/>
                <a:sym typeface="Roboto"/>
              </a:rPr>
              <a:t>KS1 - Class 2  97.04%</a:t>
            </a:r>
            <a:br>
              <a:rPr lang="en" sz="1800">
                <a:solidFill>
                  <a:srgbClr val="737373"/>
                </a:solidFill>
                <a:latin typeface="Roboto"/>
                <a:ea typeface="Roboto"/>
                <a:cs typeface="Roboto"/>
                <a:sym typeface="Roboto"/>
              </a:rPr>
            </a:br>
            <a:r>
              <a:rPr lang="en" sz="1800">
                <a:solidFill>
                  <a:srgbClr val="737373"/>
                </a:solidFill>
                <a:latin typeface="Roboto"/>
                <a:ea typeface="Roboto"/>
                <a:cs typeface="Roboto"/>
                <a:sym typeface="Roboto"/>
              </a:rPr>
              <a:t>KS2 - Class 9  97.24%   </a:t>
            </a:r>
            <a:endParaRPr sz="1800">
              <a:solidFill>
                <a:srgbClr val="737373"/>
              </a:solidFill>
              <a:latin typeface="Roboto"/>
              <a:ea typeface="Roboto"/>
              <a:cs typeface="Roboto"/>
              <a:sym typeface="Roboto"/>
            </a:endParaRPr>
          </a:p>
          <a:p>
            <a:pPr indent="0" lvl="0" marL="0" rtl="0" algn="ctr">
              <a:spcBef>
                <a:spcPts val="0"/>
              </a:spcBef>
              <a:spcAft>
                <a:spcPts val="0"/>
              </a:spcAft>
              <a:buNone/>
            </a:pPr>
            <a:r>
              <a:rPr lang="en" sz="1800">
                <a:solidFill>
                  <a:srgbClr val="0277BD"/>
                </a:solidFill>
                <a:latin typeface="Roboto"/>
                <a:ea typeface="Roboto"/>
                <a:cs typeface="Roboto"/>
                <a:sym typeface="Roboto"/>
              </a:rPr>
              <a:t>WELL DONE</a:t>
            </a:r>
            <a:endParaRPr sz="1800">
              <a:solidFill>
                <a:srgbClr val="0277BD"/>
              </a:solidFill>
              <a:latin typeface="Roboto"/>
              <a:ea typeface="Roboto"/>
              <a:cs typeface="Roboto"/>
              <a:sym typeface="Roboto"/>
            </a:endParaRPr>
          </a:p>
          <a:p>
            <a:pPr indent="0" lvl="0" marL="0" rtl="0" algn="l">
              <a:spcBef>
                <a:spcPts val="0"/>
              </a:spcBef>
              <a:spcAft>
                <a:spcPts val="0"/>
              </a:spcAft>
              <a:buNone/>
            </a:pPr>
            <a:r>
              <a:t/>
            </a:r>
            <a:endParaRPr sz="1800">
              <a:solidFill>
                <a:srgbClr val="737373"/>
              </a:solidFill>
              <a:latin typeface="Roboto"/>
              <a:ea typeface="Roboto"/>
              <a:cs typeface="Roboto"/>
              <a:sym typeface="Roboto"/>
            </a:endParaRPr>
          </a:p>
          <a:p>
            <a:pPr indent="0" lvl="0" marL="0" rtl="0" algn="ctr">
              <a:spcBef>
                <a:spcPts val="0"/>
              </a:spcBef>
              <a:spcAft>
                <a:spcPts val="0"/>
              </a:spcAft>
              <a:buNone/>
            </a:pPr>
            <a:r>
              <a:t/>
            </a:r>
            <a:endParaRPr sz="1800">
              <a:solidFill>
                <a:srgbClr val="0000FF"/>
              </a:solidFill>
              <a:latin typeface="Roboto"/>
              <a:ea typeface="Roboto"/>
              <a:cs typeface="Roboto"/>
              <a:sym typeface="Roboto"/>
            </a:endParaRPr>
          </a:p>
        </p:txBody>
      </p:sp>
      <p:sp>
        <p:nvSpPr>
          <p:cNvPr id="123" name="Google Shape;123;p17"/>
          <p:cNvSpPr txBox="1"/>
          <p:nvPr/>
        </p:nvSpPr>
        <p:spPr>
          <a:xfrm>
            <a:off x="0" y="421481"/>
            <a:ext cx="1886100" cy="46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sp>
        <p:nvSpPr>
          <p:cNvPr id="124" name="Google Shape;124;p17"/>
          <p:cNvSpPr txBox="1"/>
          <p:nvPr/>
        </p:nvSpPr>
        <p:spPr>
          <a:xfrm>
            <a:off x="3686400" y="152400"/>
            <a:ext cx="5347800" cy="48390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Cavalry are proud to be part of the Great Talking Project, an evidence-informed programme aimed at improving the language and communication skills of children. We will be sharing ideas for conversation starters, interactive reading and much more in our weekly newsletters from now on. Here’s a bit about the ShREC approach…</a:t>
            </a:r>
            <a:endParaRPr>
              <a:latin typeface="Roboto"/>
              <a:ea typeface="Roboto"/>
              <a:cs typeface="Roboto"/>
              <a:sym typeface="Roboto"/>
            </a:endParaRPr>
          </a:p>
        </p:txBody>
      </p:sp>
      <p:pic>
        <p:nvPicPr>
          <p:cNvPr descr="Shrec" id="125" name="Google Shape;125;p17"/>
          <p:cNvPicPr preferRelativeResize="0"/>
          <p:nvPr/>
        </p:nvPicPr>
        <p:blipFill>
          <a:blip r:embed="rId4">
            <a:alphaModFix/>
          </a:blip>
          <a:stretch>
            <a:fillRect/>
          </a:stretch>
        </p:blipFill>
        <p:spPr>
          <a:xfrm>
            <a:off x="3869275" y="1515200"/>
            <a:ext cx="4956525" cy="3476200"/>
          </a:xfrm>
          <a:prstGeom prst="rect">
            <a:avLst/>
          </a:prstGeom>
          <a:noFill/>
          <a:ln cap="flat" cmpd="sng">
            <a:solidFill>
              <a:srgbClr val="EEEEEE"/>
            </a:solidFill>
            <a:prstDash val="solid"/>
            <a:miter lim="8000"/>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id="130" name="Google Shape;130;p18"/>
          <p:cNvPicPr preferRelativeResize="0"/>
          <p:nvPr/>
        </p:nvPicPr>
        <p:blipFill>
          <a:blip r:embed="rId3">
            <a:alphaModFix/>
          </a:blip>
          <a:stretch>
            <a:fillRect/>
          </a:stretch>
        </p:blipFill>
        <p:spPr>
          <a:xfrm>
            <a:off x="152400" y="152400"/>
            <a:ext cx="3422672" cy="4838699"/>
          </a:xfrm>
          <a:prstGeom prst="rect">
            <a:avLst/>
          </a:prstGeom>
          <a:noFill/>
          <a:ln>
            <a:noFill/>
          </a:ln>
        </p:spPr>
      </p:pic>
      <p:pic>
        <p:nvPicPr>
          <p:cNvPr id="131" name="Google Shape;131;p18"/>
          <p:cNvPicPr preferRelativeResize="0"/>
          <p:nvPr/>
        </p:nvPicPr>
        <p:blipFill>
          <a:blip r:embed="rId4">
            <a:alphaModFix/>
          </a:blip>
          <a:stretch>
            <a:fillRect/>
          </a:stretch>
        </p:blipFill>
        <p:spPr>
          <a:xfrm>
            <a:off x="4061117" y="152400"/>
            <a:ext cx="4838700" cy="4838700"/>
          </a:xfrm>
          <a:prstGeom prst="rect">
            <a:avLst/>
          </a:prstGeom>
          <a:noFill/>
          <a:ln>
            <a:noFill/>
          </a:ln>
        </p:spPr>
      </p:pic>
      <p:sp>
        <p:nvSpPr>
          <p:cNvPr id="132" name="Google Shape;132;p18"/>
          <p:cNvSpPr txBox="1"/>
          <p:nvPr/>
        </p:nvSpPr>
        <p:spPr>
          <a:xfrm>
            <a:off x="467375" y="1398900"/>
            <a:ext cx="3107700" cy="359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Calibri"/>
                <a:ea typeface="Calibri"/>
                <a:cs typeface="Calibri"/>
                <a:sym typeface="Calibri"/>
              </a:rPr>
              <a:t>Cavalry Food Festival week 22nd -26th June</a:t>
            </a:r>
            <a:endParaRPr sz="1200">
              <a:latin typeface="Calibri"/>
              <a:ea typeface="Calibri"/>
              <a:cs typeface="Calibri"/>
              <a:sym typeface="Calibri"/>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 sz="1200">
                <a:latin typeface="Calibri"/>
                <a:ea typeface="Calibri"/>
                <a:cs typeface="Calibri"/>
                <a:sym typeface="Calibri"/>
              </a:rPr>
              <a:t>Nursery Summer Festival  Weds 24th June </a:t>
            </a:r>
            <a:br>
              <a:rPr lang="en" sz="1200">
                <a:latin typeface="Calibri"/>
                <a:ea typeface="Calibri"/>
                <a:cs typeface="Calibri"/>
                <a:sym typeface="Calibri"/>
              </a:rPr>
            </a:br>
            <a:r>
              <a:rPr lang="en" sz="1200">
                <a:latin typeface="Calibri"/>
                <a:ea typeface="Calibri"/>
                <a:cs typeface="Calibri"/>
                <a:sym typeface="Calibri"/>
              </a:rPr>
              <a:t>                                                  1-2.30pm</a:t>
            </a:r>
            <a:br>
              <a:rPr lang="en" sz="1200">
                <a:latin typeface="Calibri"/>
                <a:ea typeface="Calibri"/>
                <a:cs typeface="Calibri"/>
                <a:sym typeface="Calibri"/>
              </a:rPr>
            </a:br>
            <a:r>
              <a:rPr lang="en" sz="1200">
                <a:latin typeface="Calibri"/>
                <a:ea typeface="Calibri"/>
                <a:cs typeface="Calibri"/>
                <a:sym typeface="Calibri"/>
              </a:rPr>
              <a:t>Summer Fair	Friday 26th June 3.30 - 5pm	</a:t>
            </a:r>
            <a:br>
              <a:rPr lang="en" sz="1200">
                <a:latin typeface="Calibri"/>
                <a:ea typeface="Calibri"/>
                <a:cs typeface="Calibri"/>
                <a:sym typeface="Calibri"/>
              </a:rPr>
            </a:br>
            <a:r>
              <a:rPr lang="en" sz="1200">
                <a:latin typeface="Calibri"/>
                <a:ea typeface="Calibri"/>
                <a:cs typeface="Calibri"/>
                <a:sym typeface="Calibri"/>
              </a:rPr>
              <a:t>			</a:t>
            </a:r>
            <a:br>
              <a:rPr lang="en" sz="1200">
                <a:latin typeface="Calibri"/>
                <a:ea typeface="Calibri"/>
                <a:cs typeface="Calibri"/>
                <a:sym typeface="Calibri"/>
              </a:rPr>
            </a:br>
            <a:r>
              <a:rPr lang="en" sz="1200">
                <a:latin typeface="Calibri"/>
                <a:ea typeface="Calibri"/>
                <a:cs typeface="Calibri"/>
                <a:sym typeface="Calibri"/>
              </a:rPr>
              <a:t>Rec Vision Screening	Tuesday 30th June </a:t>
            </a:r>
            <a:br>
              <a:rPr lang="en" sz="1200">
                <a:latin typeface="Calibri"/>
                <a:ea typeface="Calibri"/>
                <a:cs typeface="Calibri"/>
                <a:sym typeface="Calibri"/>
              </a:rPr>
            </a:br>
            <a:br>
              <a:rPr lang="en" sz="1200">
                <a:latin typeface="Calibri"/>
                <a:ea typeface="Calibri"/>
                <a:cs typeface="Calibri"/>
                <a:sym typeface="Calibri"/>
              </a:rPr>
            </a:br>
            <a:r>
              <a:rPr lang="en" sz="1200">
                <a:latin typeface="Calibri"/>
                <a:ea typeface="Calibri"/>
                <a:cs typeface="Calibri"/>
                <a:sym typeface="Calibri"/>
              </a:rPr>
              <a:t>Swimming Gala   Thursday 2nd July </a:t>
            </a:r>
            <a:endParaRPr sz="1200">
              <a:latin typeface="Calibri"/>
              <a:ea typeface="Calibri"/>
              <a:cs typeface="Calibri"/>
              <a:sym typeface="Calibri"/>
            </a:endParaRPr>
          </a:p>
          <a:p>
            <a:pPr indent="0" lvl="0" marL="0" rtl="0" algn="l">
              <a:spcBef>
                <a:spcPts val="0"/>
              </a:spcBef>
              <a:spcAft>
                <a:spcPts val="0"/>
              </a:spcAft>
              <a:buNone/>
            </a:pPr>
            <a:br>
              <a:rPr lang="en" sz="1200">
                <a:latin typeface="Calibri"/>
                <a:ea typeface="Calibri"/>
                <a:cs typeface="Calibri"/>
                <a:sym typeface="Calibri"/>
              </a:rPr>
            </a:br>
            <a:r>
              <a:rPr lang="en" sz="1200">
                <a:latin typeface="Calibri"/>
                <a:ea typeface="Calibri"/>
                <a:cs typeface="Calibri"/>
                <a:sym typeface="Calibri"/>
              </a:rPr>
              <a:t>Yr 3 Burwell House  8th - 10th July</a:t>
            </a:r>
            <a:endParaRPr sz="1200">
              <a:highlight>
                <a:srgbClr val="00FF00"/>
              </a:highlight>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Yr 1 Church Farm trip 	2nd July</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Summer Concert Wed 1st July 1:30-3pm	</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Jump up Day 	Wednesday 15th July 9.30-10.30</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Reception trip to Sandringham  16th July	</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                                  </a:t>
            </a:r>
            <a:endParaRPr sz="1200">
              <a:latin typeface="Calibri"/>
              <a:ea typeface="Calibri"/>
              <a:cs typeface="Calibri"/>
              <a:sym typeface="Calibri"/>
            </a:endParaRPr>
          </a:p>
          <a:p>
            <a:pPr indent="0" lvl="0" marL="4114800" rtl="0" algn="l">
              <a:lnSpc>
                <a:spcPct val="107916"/>
              </a:lnSpc>
              <a:spcBef>
                <a:spcPts val="800"/>
              </a:spcBef>
              <a:spcAft>
                <a:spcPts val="800"/>
              </a:spcAft>
              <a:buNone/>
            </a:pPr>
            <a:r>
              <a:rPr lang="en" sz="1200">
                <a:latin typeface="Calibri"/>
                <a:ea typeface="Calibri"/>
                <a:cs typeface="Calibri"/>
                <a:sym typeface="Calibri"/>
              </a:rPr>
              <a:t>  </a:t>
            </a:r>
            <a:endParaRPr>
              <a:solidFill>
                <a:schemeClr val="lt2"/>
              </a:solidFill>
              <a:latin typeface="Roboto"/>
              <a:ea typeface="Roboto"/>
              <a:cs typeface="Roboto"/>
              <a:sym typeface="Roboto"/>
            </a:endParaRPr>
          </a:p>
        </p:txBody>
      </p:sp>
      <p:sp>
        <p:nvSpPr>
          <p:cNvPr id="133" name="Google Shape;133;p18"/>
          <p:cNvSpPr txBox="1"/>
          <p:nvPr/>
        </p:nvSpPr>
        <p:spPr>
          <a:xfrm>
            <a:off x="4572000" y="1555950"/>
            <a:ext cx="35982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700">
                <a:latin typeface="Comfortaa"/>
                <a:ea typeface="Comfortaa"/>
                <a:cs typeface="Comfortaa"/>
                <a:sym typeface="Comfortaa"/>
              </a:rPr>
              <a:t>Sunshine is the best medicine!</a:t>
            </a:r>
            <a:endParaRPr sz="3600">
              <a:latin typeface="Comfortaa"/>
              <a:ea typeface="Comfortaa"/>
              <a:cs typeface="Comfortaa"/>
              <a:sym typeface="Comfortaa"/>
            </a:endParaRPr>
          </a:p>
        </p:txBody>
      </p:sp>
      <p:pic>
        <p:nvPicPr>
          <p:cNvPr id="134" name="Google Shape;134;p18"/>
          <p:cNvPicPr preferRelativeResize="0"/>
          <p:nvPr/>
        </p:nvPicPr>
        <p:blipFill>
          <a:blip r:embed="rId5">
            <a:alphaModFix/>
          </a:blip>
          <a:stretch>
            <a:fillRect/>
          </a:stretch>
        </p:blipFill>
        <p:spPr>
          <a:xfrm>
            <a:off x="4769136" y="2479325"/>
            <a:ext cx="3422675" cy="239154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9"/>
          <p:cNvSpPr txBox="1"/>
          <p:nvPr>
            <p:ph idx="1" type="body"/>
          </p:nvPr>
        </p:nvSpPr>
        <p:spPr>
          <a:xfrm>
            <a:off x="226075" y="1452950"/>
            <a:ext cx="2808000" cy="31635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1400"/>
              <a:t>Contact us:</a:t>
            </a:r>
            <a:endParaRPr sz="1400"/>
          </a:p>
          <a:p>
            <a:pPr indent="0" lvl="0" marL="0" rtl="0" algn="l">
              <a:spcBef>
                <a:spcPts val="1600"/>
              </a:spcBef>
              <a:spcAft>
                <a:spcPts val="0"/>
              </a:spcAft>
              <a:buNone/>
            </a:pPr>
            <a:r>
              <a:rPr lang="en" sz="1400"/>
              <a:t>Cavalry Primary School</a:t>
            </a:r>
            <a:br>
              <a:rPr lang="en" sz="1400"/>
            </a:br>
            <a:r>
              <a:rPr lang="en" sz="1400"/>
              <a:t>Cavalry Drive</a:t>
            </a:r>
            <a:br>
              <a:rPr lang="en" sz="1400"/>
            </a:br>
            <a:r>
              <a:rPr lang="en" sz="1400"/>
              <a:t>March</a:t>
            </a:r>
            <a:br>
              <a:rPr lang="en" sz="1400"/>
            </a:br>
            <a:r>
              <a:rPr lang="en" sz="1400"/>
              <a:t>Cambridgeshire</a:t>
            </a:r>
            <a:br>
              <a:rPr lang="en" sz="1400"/>
            </a:br>
            <a:r>
              <a:rPr lang="en" sz="1400"/>
              <a:t>PE15 9EQ</a:t>
            </a:r>
            <a:endParaRPr sz="1400"/>
          </a:p>
          <a:p>
            <a:pPr indent="0" lvl="0" marL="0" rtl="0" algn="l">
              <a:spcBef>
                <a:spcPts val="1600"/>
              </a:spcBef>
              <a:spcAft>
                <a:spcPts val="0"/>
              </a:spcAft>
              <a:buNone/>
            </a:pPr>
            <a:r>
              <a:rPr lang="en" sz="1400" u="sng">
                <a:hlinkClick r:id="rId3"/>
              </a:rPr>
              <a:t>office@cavalryprimary.org</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Tel: 01354 652814</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a:solidFill>
                <a:srgbClr val="F9FAFB"/>
              </a:solidFill>
              <a:highlight>
                <a:srgbClr val="0F1C59"/>
              </a:highlight>
              <a:latin typeface="Arial"/>
              <a:ea typeface="Arial"/>
              <a:cs typeface="Arial"/>
              <a:sym typeface="Arial"/>
            </a:endParaRPr>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 </a:t>
            </a:r>
            <a:endParaRPr sz="1400"/>
          </a:p>
        </p:txBody>
      </p:sp>
      <p:pic>
        <p:nvPicPr>
          <p:cNvPr descr="Black and white upward shot of Golden Gate Bridge" id="140" name="Google Shape;140;p19"/>
          <p:cNvPicPr preferRelativeResize="0"/>
          <p:nvPr/>
        </p:nvPicPr>
        <p:blipFill rotWithShape="1">
          <a:blip r:embed="rId4">
            <a:alphaModFix/>
          </a:blip>
          <a:srcRect b="0" l="19072" r="4854" t="10"/>
          <a:stretch/>
        </p:blipFill>
        <p:spPr>
          <a:xfrm>
            <a:off x="3274676" y="0"/>
            <a:ext cx="5869325" cy="5143504"/>
          </a:xfrm>
          <a:prstGeom prst="rect">
            <a:avLst/>
          </a:prstGeom>
          <a:noFill/>
          <a:ln>
            <a:noFill/>
          </a:ln>
        </p:spPr>
      </p:pic>
      <p:pic>
        <p:nvPicPr>
          <p:cNvPr id="141" name="Google Shape;141;p19"/>
          <p:cNvPicPr preferRelativeResize="0"/>
          <p:nvPr/>
        </p:nvPicPr>
        <p:blipFill>
          <a:blip r:embed="rId5">
            <a:alphaModFix/>
          </a:blip>
          <a:stretch>
            <a:fillRect/>
          </a:stretch>
        </p:blipFill>
        <p:spPr>
          <a:xfrm flipH="1">
            <a:off x="1277850" y="238675"/>
            <a:ext cx="1150651" cy="1095299"/>
          </a:xfrm>
          <a:prstGeom prst="rect">
            <a:avLst/>
          </a:prstGeom>
          <a:noFill/>
          <a:ln>
            <a:noFill/>
          </a:ln>
        </p:spPr>
      </p:pic>
      <p:sp>
        <p:nvSpPr>
          <p:cNvPr id="142" name="Google Shape;142;p19"/>
          <p:cNvSpPr txBox="1"/>
          <p:nvPr/>
        </p:nvSpPr>
        <p:spPr>
          <a:xfrm>
            <a:off x="389075" y="560100"/>
            <a:ext cx="962100" cy="56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lt1"/>
                </a:solidFill>
                <a:latin typeface="Roboto"/>
                <a:ea typeface="Roboto"/>
                <a:cs typeface="Roboto"/>
                <a:sym typeface="Roboto"/>
              </a:rPr>
              <a:t>Cavalry Website</a:t>
            </a:r>
            <a:endParaRPr sz="1500">
              <a:solidFill>
                <a:schemeClr val="lt1"/>
              </a:solidFill>
              <a:latin typeface="Roboto"/>
              <a:ea typeface="Roboto"/>
              <a:cs typeface="Roboto"/>
              <a:sym typeface="Roboto"/>
            </a:endParaRPr>
          </a:p>
        </p:txBody>
      </p:sp>
      <p:pic>
        <p:nvPicPr>
          <p:cNvPr id="143" name="Google Shape;143;p19"/>
          <p:cNvPicPr preferRelativeResize="0"/>
          <p:nvPr/>
        </p:nvPicPr>
        <p:blipFill>
          <a:blip r:embed="rId6">
            <a:alphaModFix/>
          </a:blip>
          <a:stretch>
            <a:fillRect/>
          </a:stretch>
        </p:blipFill>
        <p:spPr>
          <a:xfrm>
            <a:off x="3274675" y="0"/>
            <a:ext cx="5869325" cy="51434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