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d2510f27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d2510f27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7ca257bf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7ca257bf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198a52f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d198a52f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dfef46433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dfef46433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ea9eea7c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fea9eea7c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6.jp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3.png"/><Relationship Id="rId5" Type="http://schemas.openxmlformats.org/officeDocument/2006/relationships/image" Target="../media/image10.jpg"/><Relationship Id="rId6" Type="http://schemas.openxmlformats.org/officeDocument/2006/relationships/image" Target="../media/image13.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6.jp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74200" y="256925"/>
            <a:ext cx="8566500" cy="796200"/>
          </a:xfrm>
          <a:prstGeom prst="roundRect">
            <a:avLst>
              <a:gd fmla="val 16667" name="adj"/>
            </a:avLst>
          </a:prstGeom>
          <a:solidFill>
            <a:srgbClr val="0097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578500" y="324125"/>
            <a:ext cx="81579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3100">
                <a:solidFill>
                  <a:schemeClr val="lt1"/>
                </a:solidFill>
              </a:rPr>
              <a:t>Cavalry Newsletter 20.05.2024</a:t>
            </a:r>
            <a:endParaRPr/>
          </a:p>
        </p:txBody>
      </p:sp>
      <p:pic>
        <p:nvPicPr>
          <p:cNvPr id="56" name="Google Shape;56;p13"/>
          <p:cNvPicPr preferRelativeResize="0"/>
          <p:nvPr/>
        </p:nvPicPr>
        <p:blipFill>
          <a:blip r:embed="rId3">
            <a:alphaModFix/>
          </a:blip>
          <a:stretch>
            <a:fillRect/>
          </a:stretch>
        </p:blipFill>
        <p:spPr>
          <a:xfrm>
            <a:off x="7955825" y="371588"/>
            <a:ext cx="780575" cy="566875"/>
          </a:xfrm>
          <a:prstGeom prst="rect">
            <a:avLst/>
          </a:prstGeom>
          <a:noFill/>
          <a:ln>
            <a:noFill/>
          </a:ln>
        </p:spPr>
      </p:pic>
      <p:pic>
        <p:nvPicPr>
          <p:cNvPr id="57" name="Google Shape;57;p13"/>
          <p:cNvPicPr preferRelativeResize="0"/>
          <p:nvPr/>
        </p:nvPicPr>
        <p:blipFill rotWithShape="1">
          <a:blip r:embed="rId4">
            <a:alphaModFix/>
          </a:blip>
          <a:srcRect b="4758" l="0" r="13919" t="4785"/>
          <a:stretch/>
        </p:blipFill>
        <p:spPr>
          <a:xfrm rot="5400000">
            <a:off x="806724" y="398212"/>
            <a:ext cx="651725" cy="513627"/>
          </a:xfrm>
          <a:prstGeom prst="rect">
            <a:avLst/>
          </a:prstGeom>
          <a:noFill/>
          <a:ln>
            <a:noFill/>
          </a:ln>
        </p:spPr>
      </p:pic>
      <p:sp>
        <p:nvSpPr>
          <p:cNvPr id="58" name="Google Shape;58;p13"/>
          <p:cNvSpPr txBox="1"/>
          <p:nvPr/>
        </p:nvSpPr>
        <p:spPr>
          <a:xfrm>
            <a:off x="394625" y="1276750"/>
            <a:ext cx="84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9" name="Google Shape;59;p13"/>
          <p:cNvSpPr txBox="1"/>
          <p:nvPr/>
        </p:nvSpPr>
        <p:spPr>
          <a:xfrm>
            <a:off x="155425" y="985925"/>
            <a:ext cx="865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a:p>
            <a:pPr indent="0" lvl="0" marL="0" rtl="0" algn="l">
              <a:spcBef>
                <a:spcPts val="0"/>
              </a:spcBef>
              <a:spcAft>
                <a:spcPts val="0"/>
              </a:spcAft>
              <a:buNone/>
            </a:pPr>
            <a:r>
              <a:t/>
            </a:r>
            <a:endParaRPr sz="2000"/>
          </a:p>
        </p:txBody>
      </p:sp>
      <p:sp>
        <p:nvSpPr>
          <p:cNvPr id="60" name="Google Shape;60;p13"/>
          <p:cNvSpPr txBox="1"/>
          <p:nvPr/>
        </p:nvSpPr>
        <p:spPr>
          <a:xfrm>
            <a:off x="3539875" y="1391275"/>
            <a:ext cx="2613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p>
        </p:txBody>
      </p:sp>
      <p:sp>
        <p:nvSpPr>
          <p:cNvPr id="61" name="Google Shape;61;p13"/>
          <p:cNvSpPr txBox="1"/>
          <p:nvPr/>
        </p:nvSpPr>
        <p:spPr>
          <a:xfrm>
            <a:off x="394525" y="984250"/>
            <a:ext cx="8652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t/>
            </a:r>
            <a:endParaRPr sz="1600">
              <a:solidFill>
                <a:schemeClr val="dk1"/>
              </a:solidFill>
            </a:endParaRPr>
          </a:p>
        </p:txBody>
      </p:sp>
      <p:sp>
        <p:nvSpPr>
          <p:cNvPr id="62" name="Google Shape;62;p13"/>
          <p:cNvSpPr txBox="1"/>
          <p:nvPr/>
        </p:nvSpPr>
        <p:spPr>
          <a:xfrm flipH="1">
            <a:off x="198625" y="1124525"/>
            <a:ext cx="8566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000">
                <a:solidFill>
                  <a:schemeClr val="dk1"/>
                </a:solidFill>
              </a:rPr>
              <a:t>I</a:t>
            </a:r>
            <a:r>
              <a:rPr b="1" lang="en-GB" sz="2000">
                <a:solidFill>
                  <a:schemeClr val="dk1"/>
                </a:solidFill>
              </a:rPr>
              <a:t>n Year 2:</a:t>
            </a:r>
            <a:endParaRPr sz="2000">
              <a:solidFill>
                <a:schemeClr val="dk1"/>
              </a:solidFill>
            </a:endParaRPr>
          </a:p>
        </p:txBody>
      </p:sp>
      <p:sp>
        <p:nvSpPr>
          <p:cNvPr id="63" name="Google Shape;63;p13"/>
          <p:cNvSpPr txBox="1"/>
          <p:nvPr/>
        </p:nvSpPr>
        <p:spPr>
          <a:xfrm>
            <a:off x="300075" y="3797725"/>
            <a:ext cx="1898400" cy="10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We enjoyed </a:t>
            </a:r>
            <a:r>
              <a:rPr lang="en-GB" sz="1200">
                <a:solidFill>
                  <a:schemeClr val="dk2"/>
                </a:solidFill>
              </a:rPr>
              <a:t>learning</a:t>
            </a:r>
            <a:r>
              <a:rPr lang="en-GB" sz="1200">
                <a:solidFill>
                  <a:schemeClr val="dk2"/>
                </a:solidFill>
              </a:rPr>
              <a:t> about the creation story in RE and painting our own versions of each day.</a:t>
            </a:r>
            <a:endParaRPr sz="1200">
              <a:solidFill>
                <a:schemeClr val="dk2"/>
              </a:solidFill>
            </a:endParaRPr>
          </a:p>
          <a:p>
            <a:pPr indent="0" lvl="0" marL="0" rtl="0" algn="l">
              <a:spcBef>
                <a:spcPts val="0"/>
              </a:spcBef>
              <a:spcAft>
                <a:spcPts val="0"/>
              </a:spcAft>
              <a:buNone/>
            </a:pPr>
            <a:r>
              <a:rPr lang="en-GB" sz="1800">
                <a:solidFill>
                  <a:schemeClr val="dk2"/>
                </a:solidFill>
              </a:rPr>
              <a:t> </a:t>
            </a:r>
            <a:endParaRPr sz="1800">
              <a:solidFill>
                <a:schemeClr val="dk2"/>
              </a:solidFill>
            </a:endParaRPr>
          </a:p>
        </p:txBody>
      </p:sp>
      <p:sp>
        <p:nvSpPr>
          <p:cNvPr id="64" name="Google Shape;64;p13"/>
          <p:cNvSpPr txBox="1"/>
          <p:nvPr/>
        </p:nvSpPr>
        <p:spPr>
          <a:xfrm>
            <a:off x="0" y="3574500"/>
            <a:ext cx="3737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2"/>
              </a:solidFill>
            </a:endParaRPr>
          </a:p>
        </p:txBody>
      </p:sp>
      <p:sp>
        <p:nvSpPr>
          <p:cNvPr id="65" name="Google Shape;65;p13"/>
          <p:cNvSpPr txBox="1"/>
          <p:nvPr/>
        </p:nvSpPr>
        <p:spPr>
          <a:xfrm>
            <a:off x="2850550" y="1249175"/>
            <a:ext cx="3613800" cy="15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2"/>
              </a:solidFill>
            </a:endParaRPr>
          </a:p>
        </p:txBody>
      </p:sp>
      <p:sp>
        <p:nvSpPr>
          <p:cNvPr id="66" name="Google Shape;66;p13"/>
          <p:cNvSpPr txBox="1"/>
          <p:nvPr/>
        </p:nvSpPr>
        <p:spPr>
          <a:xfrm>
            <a:off x="5419950" y="3797725"/>
            <a:ext cx="3520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2"/>
                </a:solidFill>
              </a:rPr>
              <a:t>We have also been making water safety posters including moving parts as part of our design project for summer.</a:t>
            </a:r>
            <a:endParaRPr sz="1500">
              <a:solidFill>
                <a:schemeClr val="dk2"/>
              </a:solidFill>
            </a:endParaRPr>
          </a:p>
        </p:txBody>
      </p:sp>
      <p:pic>
        <p:nvPicPr>
          <p:cNvPr id="67" name="Google Shape;67;p13"/>
          <p:cNvPicPr preferRelativeResize="0"/>
          <p:nvPr/>
        </p:nvPicPr>
        <p:blipFill>
          <a:blip r:embed="rId5">
            <a:alphaModFix/>
          </a:blip>
          <a:stretch>
            <a:fillRect/>
          </a:stretch>
        </p:blipFill>
        <p:spPr>
          <a:xfrm>
            <a:off x="2809288" y="3082625"/>
            <a:ext cx="2419350" cy="1981200"/>
          </a:xfrm>
          <a:prstGeom prst="rect">
            <a:avLst/>
          </a:prstGeom>
          <a:noFill/>
          <a:ln>
            <a:noFill/>
          </a:ln>
        </p:spPr>
      </p:pic>
      <p:pic>
        <p:nvPicPr>
          <p:cNvPr id="68" name="Google Shape;68;p13"/>
          <p:cNvPicPr preferRelativeResize="0"/>
          <p:nvPr/>
        </p:nvPicPr>
        <p:blipFill>
          <a:blip r:embed="rId6">
            <a:alphaModFix/>
          </a:blip>
          <a:stretch>
            <a:fillRect/>
          </a:stretch>
        </p:blipFill>
        <p:spPr>
          <a:xfrm>
            <a:off x="198625" y="1688525"/>
            <a:ext cx="2419350" cy="1981200"/>
          </a:xfrm>
          <a:prstGeom prst="rect">
            <a:avLst/>
          </a:prstGeom>
          <a:noFill/>
          <a:ln>
            <a:noFill/>
          </a:ln>
        </p:spPr>
      </p:pic>
      <p:sp>
        <p:nvSpPr>
          <p:cNvPr id="69" name="Google Shape;69;p13"/>
          <p:cNvSpPr txBox="1"/>
          <p:nvPr/>
        </p:nvSpPr>
        <p:spPr>
          <a:xfrm>
            <a:off x="284175" y="3915175"/>
            <a:ext cx="90000" cy="1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0" name="Google Shape;70;p13"/>
          <p:cNvPicPr preferRelativeResize="0"/>
          <p:nvPr/>
        </p:nvPicPr>
        <p:blipFill>
          <a:blip r:embed="rId7">
            <a:alphaModFix/>
          </a:blip>
          <a:stretch>
            <a:fillRect/>
          </a:stretch>
        </p:blipFill>
        <p:spPr>
          <a:xfrm>
            <a:off x="5309725" y="1053131"/>
            <a:ext cx="3737700" cy="24003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nvSpPr>
        <p:spPr>
          <a:xfrm>
            <a:off x="578500" y="324125"/>
            <a:ext cx="8157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t/>
            </a:r>
            <a:endParaRPr/>
          </a:p>
        </p:txBody>
      </p:sp>
      <p:sp>
        <p:nvSpPr>
          <p:cNvPr id="76" name="Google Shape;76;p14"/>
          <p:cNvSpPr txBox="1"/>
          <p:nvPr/>
        </p:nvSpPr>
        <p:spPr>
          <a:xfrm>
            <a:off x="394625" y="1276750"/>
            <a:ext cx="84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rgbClr val="FF00FF"/>
              </a:highlight>
            </a:endParaRPr>
          </a:p>
        </p:txBody>
      </p:sp>
      <p:sp>
        <p:nvSpPr>
          <p:cNvPr id="77" name="Google Shape;77;p14"/>
          <p:cNvSpPr txBox="1"/>
          <p:nvPr/>
        </p:nvSpPr>
        <p:spPr>
          <a:xfrm>
            <a:off x="212225" y="94400"/>
            <a:ext cx="7078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dk1"/>
                </a:solidFill>
              </a:rPr>
              <a:t>In Year 3:</a:t>
            </a:r>
            <a:endParaRPr b="1" sz="22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78" name="Google Shape;78;p14"/>
          <p:cNvSpPr txBox="1"/>
          <p:nvPr/>
        </p:nvSpPr>
        <p:spPr>
          <a:xfrm>
            <a:off x="212225" y="1581950"/>
            <a:ext cx="3501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sp>
        <p:nvSpPr>
          <p:cNvPr id="79" name="Google Shape;79;p14"/>
          <p:cNvSpPr txBox="1"/>
          <p:nvPr/>
        </p:nvSpPr>
        <p:spPr>
          <a:xfrm>
            <a:off x="5141925" y="3985675"/>
            <a:ext cx="3907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p>
        </p:txBody>
      </p:sp>
      <p:sp>
        <p:nvSpPr>
          <p:cNvPr id="80" name="Google Shape;80;p14"/>
          <p:cNvSpPr txBox="1"/>
          <p:nvPr/>
        </p:nvSpPr>
        <p:spPr>
          <a:xfrm>
            <a:off x="303225" y="833300"/>
            <a:ext cx="3713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chemeClr val="dk2"/>
              </a:solidFill>
            </a:endParaRPr>
          </a:p>
        </p:txBody>
      </p:sp>
      <p:sp>
        <p:nvSpPr>
          <p:cNvPr id="81" name="Google Shape;81;p14"/>
          <p:cNvSpPr txBox="1"/>
          <p:nvPr/>
        </p:nvSpPr>
        <p:spPr>
          <a:xfrm>
            <a:off x="212225" y="396700"/>
            <a:ext cx="8032200" cy="461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800">
              <a:solidFill>
                <a:schemeClr val="dk1"/>
              </a:solidFill>
            </a:endParaRPr>
          </a:p>
        </p:txBody>
      </p:sp>
      <p:sp>
        <p:nvSpPr>
          <p:cNvPr id="82" name="Google Shape;82;p14"/>
          <p:cNvSpPr txBox="1"/>
          <p:nvPr/>
        </p:nvSpPr>
        <p:spPr>
          <a:xfrm>
            <a:off x="303225" y="517775"/>
            <a:ext cx="3610800" cy="14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p:txBody>
      </p:sp>
      <p:sp>
        <p:nvSpPr>
          <p:cNvPr id="83" name="Google Shape;83;p14"/>
          <p:cNvSpPr txBox="1"/>
          <p:nvPr/>
        </p:nvSpPr>
        <p:spPr>
          <a:xfrm>
            <a:off x="229325" y="646475"/>
            <a:ext cx="2751900" cy="34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2"/>
              </a:solidFill>
            </a:endParaRPr>
          </a:p>
        </p:txBody>
      </p:sp>
      <p:sp>
        <p:nvSpPr>
          <p:cNvPr id="84" name="Google Shape;84;p14"/>
          <p:cNvSpPr txBox="1"/>
          <p:nvPr/>
        </p:nvSpPr>
        <p:spPr>
          <a:xfrm>
            <a:off x="174525" y="497900"/>
            <a:ext cx="4160400" cy="43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dk2"/>
              </a:solidFill>
            </a:endParaRPr>
          </a:p>
          <a:p>
            <a:pPr indent="0" lvl="0" marL="0" rtl="0" algn="l">
              <a:spcBef>
                <a:spcPts val="0"/>
              </a:spcBef>
              <a:spcAft>
                <a:spcPts val="0"/>
              </a:spcAft>
              <a:buNone/>
            </a:pPr>
            <a:r>
              <a:t/>
            </a:r>
            <a:endParaRPr b="1" sz="1800">
              <a:solidFill>
                <a:schemeClr val="dk2"/>
              </a:solidFill>
            </a:endParaRPr>
          </a:p>
          <a:p>
            <a:pPr indent="0" lvl="0" marL="0" rtl="0" algn="l">
              <a:spcBef>
                <a:spcPts val="0"/>
              </a:spcBef>
              <a:spcAft>
                <a:spcPts val="0"/>
              </a:spcAft>
              <a:buClr>
                <a:schemeClr val="dk1"/>
              </a:buClr>
              <a:buSzPts val="1100"/>
              <a:buFont typeface="Arial"/>
              <a:buNone/>
            </a:pPr>
            <a:r>
              <a:rPr b="1" lang="en-GB" sz="1800">
                <a:solidFill>
                  <a:schemeClr val="dk2"/>
                </a:solidFill>
              </a:rPr>
              <a:t> </a:t>
            </a:r>
            <a:endParaRPr b="1" sz="1800">
              <a:solidFill>
                <a:schemeClr val="dk2"/>
              </a:solidFill>
            </a:endParaRPr>
          </a:p>
        </p:txBody>
      </p:sp>
      <p:sp>
        <p:nvSpPr>
          <p:cNvPr id="85" name="Google Shape;85;p14"/>
          <p:cNvSpPr txBox="1"/>
          <p:nvPr/>
        </p:nvSpPr>
        <p:spPr>
          <a:xfrm>
            <a:off x="95600" y="497900"/>
            <a:ext cx="676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86" name="Google Shape;86;p14"/>
          <p:cNvPicPr preferRelativeResize="0"/>
          <p:nvPr/>
        </p:nvPicPr>
        <p:blipFill>
          <a:blip r:embed="rId3">
            <a:alphaModFix/>
          </a:blip>
          <a:stretch>
            <a:fillRect/>
          </a:stretch>
        </p:blipFill>
        <p:spPr>
          <a:xfrm>
            <a:off x="6976125" y="185250"/>
            <a:ext cx="1952625" cy="1714500"/>
          </a:xfrm>
          <a:prstGeom prst="rect">
            <a:avLst/>
          </a:prstGeom>
          <a:noFill/>
          <a:ln>
            <a:noFill/>
          </a:ln>
        </p:spPr>
      </p:pic>
      <p:sp>
        <p:nvSpPr>
          <p:cNvPr id="87" name="Google Shape;87;p14"/>
          <p:cNvSpPr txBox="1"/>
          <p:nvPr/>
        </p:nvSpPr>
        <p:spPr>
          <a:xfrm>
            <a:off x="174525" y="517775"/>
            <a:ext cx="6624300" cy="1847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GB" sz="1800">
                <a:solidFill>
                  <a:schemeClr val="dk2"/>
                </a:solidFill>
              </a:rPr>
              <a:t>Year 3 ended the first half of the Summer Term with a very special event. After spending time with the </a:t>
            </a:r>
            <a:r>
              <a:rPr lang="en-GB" sz="1800">
                <a:solidFill>
                  <a:schemeClr val="dk2"/>
                </a:solidFill>
              </a:rPr>
              <a:t>amazing</a:t>
            </a:r>
            <a:r>
              <a:rPr lang="en-GB" sz="1800">
                <a:solidFill>
                  <a:schemeClr val="dk2"/>
                </a:solidFill>
              </a:rPr>
              <a:t> artist Rose Feather, the children were gifted with their very own book!  This included all of the children’s </a:t>
            </a:r>
            <a:r>
              <a:rPr lang="en-GB" sz="1800">
                <a:solidFill>
                  <a:schemeClr val="dk2"/>
                </a:solidFill>
              </a:rPr>
              <a:t>original</a:t>
            </a:r>
            <a:r>
              <a:rPr lang="en-GB" sz="1800">
                <a:solidFill>
                  <a:schemeClr val="dk2"/>
                </a:solidFill>
              </a:rPr>
              <a:t> </a:t>
            </a:r>
            <a:r>
              <a:rPr lang="en-GB" sz="1800">
                <a:solidFill>
                  <a:schemeClr val="dk2"/>
                </a:solidFill>
              </a:rPr>
              <a:t>illustrations</a:t>
            </a:r>
            <a:r>
              <a:rPr lang="en-GB" sz="1800">
                <a:solidFill>
                  <a:schemeClr val="dk2"/>
                </a:solidFill>
              </a:rPr>
              <a:t>, written concepts, creative and imaginative ideas. They are incredible proud of this book as are we all!</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nvSpPr>
        <p:spPr>
          <a:xfrm>
            <a:off x="578500" y="324125"/>
            <a:ext cx="8157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t/>
            </a:r>
            <a:endParaRPr/>
          </a:p>
        </p:txBody>
      </p:sp>
      <p:sp>
        <p:nvSpPr>
          <p:cNvPr id="93" name="Google Shape;93;p15"/>
          <p:cNvSpPr txBox="1"/>
          <p:nvPr/>
        </p:nvSpPr>
        <p:spPr>
          <a:xfrm>
            <a:off x="394625" y="1276750"/>
            <a:ext cx="84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rgbClr val="FF00FF"/>
              </a:highlight>
            </a:endParaRPr>
          </a:p>
        </p:txBody>
      </p:sp>
      <p:sp>
        <p:nvSpPr>
          <p:cNvPr id="94" name="Google Shape;94;p15"/>
          <p:cNvSpPr txBox="1"/>
          <p:nvPr/>
        </p:nvSpPr>
        <p:spPr>
          <a:xfrm>
            <a:off x="212225" y="94400"/>
            <a:ext cx="70782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dk1"/>
                </a:solidFill>
              </a:rPr>
              <a:t>I</a:t>
            </a:r>
            <a:r>
              <a:rPr b="1" lang="en-GB" sz="2200">
                <a:solidFill>
                  <a:schemeClr val="dk1"/>
                </a:solidFill>
              </a:rPr>
              <a:t>n Year 4 </a:t>
            </a:r>
            <a:r>
              <a:rPr b="1" lang="en-GB" sz="2000">
                <a:solidFill>
                  <a:schemeClr val="dk1"/>
                </a:solidFill>
              </a:rPr>
              <a:t>: </a:t>
            </a:r>
            <a:endParaRPr b="1" sz="20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95" name="Google Shape;95;p15"/>
          <p:cNvSpPr txBox="1"/>
          <p:nvPr/>
        </p:nvSpPr>
        <p:spPr>
          <a:xfrm>
            <a:off x="212225" y="1581950"/>
            <a:ext cx="3501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sp>
        <p:nvSpPr>
          <p:cNvPr id="96" name="Google Shape;96;p15"/>
          <p:cNvSpPr txBox="1"/>
          <p:nvPr/>
        </p:nvSpPr>
        <p:spPr>
          <a:xfrm>
            <a:off x="5141925" y="3985675"/>
            <a:ext cx="3907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p>
        </p:txBody>
      </p:sp>
      <p:sp>
        <p:nvSpPr>
          <p:cNvPr id="97" name="Google Shape;97;p15"/>
          <p:cNvSpPr txBox="1"/>
          <p:nvPr/>
        </p:nvSpPr>
        <p:spPr>
          <a:xfrm>
            <a:off x="392425" y="4210650"/>
            <a:ext cx="7194900" cy="21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100"/>
          </a:p>
        </p:txBody>
      </p:sp>
      <p:sp>
        <p:nvSpPr>
          <p:cNvPr id="98" name="Google Shape;98;p15"/>
          <p:cNvSpPr txBox="1"/>
          <p:nvPr/>
        </p:nvSpPr>
        <p:spPr>
          <a:xfrm>
            <a:off x="303225" y="833300"/>
            <a:ext cx="3713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chemeClr val="dk2"/>
              </a:solidFill>
            </a:endParaRPr>
          </a:p>
        </p:txBody>
      </p:sp>
      <p:sp>
        <p:nvSpPr>
          <p:cNvPr id="99" name="Google Shape;99;p15"/>
          <p:cNvSpPr txBox="1"/>
          <p:nvPr/>
        </p:nvSpPr>
        <p:spPr>
          <a:xfrm>
            <a:off x="212225" y="396700"/>
            <a:ext cx="8032200" cy="461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800">
              <a:solidFill>
                <a:schemeClr val="dk1"/>
              </a:solidFill>
            </a:endParaRPr>
          </a:p>
        </p:txBody>
      </p:sp>
      <p:sp>
        <p:nvSpPr>
          <p:cNvPr id="100" name="Google Shape;100;p15"/>
          <p:cNvSpPr txBox="1"/>
          <p:nvPr/>
        </p:nvSpPr>
        <p:spPr>
          <a:xfrm>
            <a:off x="102425" y="447325"/>
            <a:ext cx="3610800" cy="14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p:txBody>
      </p:sp>
      <p:sp>
        <p:nvSpPr>
          <p:cNvPr id="101" name="Google Shape;101;p15"/>
          <p:cNvSpPr txBox="1"/>
          <p:nvPr/>
        </p:nvSpPr>
        <p:spPr>
          <a:xfrm>
            <a:off x="4689600" y="2506975"/>
            <a:ext cx="4276800" cy="18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02" name="Google Shape;102;p15"/>
          <p:cNvSpPr txBox="1"/>
          <p:nvPr/>
        </p:nvSpPr>
        <p:spPr>
          <a:xfrm>
            <a:off x="229325" y="646475"/>
            <a:ext cx="2751900" cy="34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2"/>
              </a:solidFill>
            </a:endParaRPr>
          </a:p>
        </p:txBody>
      </p:sp>
      <p:sp>
        <p:nvSpPr>
          <p:cNvPr id="103" name="Google Shape;103;p15"/>
          <p:cNvSpPr txBox="1"/>
          <p:nvPr/>
        </p:nvSpPr>
        <p:spPr>
          <a:xfrm>
            <a:off x="212225" y="497900"/>
            <a:ext cx="4757400" cy="34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chemeClr val="dk2"/>
                </a:solidFill>
              </a:rPr>
              <a:t> </a:t>
            </a:r>
            <a:endParaRPr b="1" sz="1800">
              <a:solidFill>
                <a:schemeClr val="dk2"/>
              </a:solidFill>
            </a:endParaRPr>
          </a:p>
        </p:txBody>
      </p:sp>
      <p:sp>
        <p:nvSpPr>
          <p:cNvPr id="104" name="Google Shape;104;p15"/>
          <p:cNvSpPr txBox="1"/>
          <p:nvPr/>
        </p:nvSpPr>
        <p:spPr>
          <a:xfrm>
            <a:off x="6551625" y="94400"/>
            <a:ext cx="2497500" cy="39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05" name="Google Shape;105;p15"/>
          <p:cNvSpPr txBox="1"/>
          <p:nvPr/>
        </p:nvSpPr>
        <p:spPr>
          <a:xfrm>
            <a:off x="4945500" y="292000"/>
            <a:ext cx="1788600" cy="23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2"/>
              </a:solidFill>
            </a:endParaRPr>
          </a:p>
        </p:txBody>
      </p:sp>
      <p:sp>
        <p:nvSpPr>
          <p:cNvPr id="106" name="Google Shape;106;p15"/>
          <p:cNvSpPr txBox="1"/>
          <p:nvPr/>
        </p:nvSpPr>
        <p:spPr>
          <a:xfrm>
            <a:off x="4166450" y="524550"/>
            <a:ext cx="3713400" cy="156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07" name="Google Shape;107;p15"/>
          <p:cNvSpPr txBox="1"/>
          <p:nvPr/>
        </p:nvSpPr>
        <p:spPr>
          <a:xfrm>
            <a:off x="2043925" y="597450"/>
            <a:ext cx="2786100" cy="14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08" name="Google Shape;108;p15"/>
          <p:cNvPicPr preferRelativeResize="0"/>
          <p:nvPr/>
        </p:nvPicPr>
        <p:blipFill>
          <a:blip r:embed="rId3">
            <a:alphaModFix/>
          </a:blip>
          <a:stretch>
            <a:fillRect/>
          </a:stretch>
        </p:blipFill>
        <p:spPr>
          <a:xfrm>
            <a:off x="5650924" y="387900"/>
            <a:ext cx="3248251" cy="4367705"/>
          </a:xfrm>
          <a:prstGeom prst="rect">
            <a:avLst/>
          </a:prstGeom>
          <a:noFill/>
          <a:ln>
            <a:noFill/>
          </a:ln>
        </p:spPr>
      </p:pic>
      <p:pic>
        <p:nvPicPr>
          <p:cNvPr id="109" name="Google Shape;109;p15"/>
          <p:cNvPicPr preferRelativeResize="0"/>
          <p:nvPr/>
        </p:nvPicPr>
        <p:blipFill>
          <a:blip r:embed="rId4">
            <a:alphaModFix/>
          </a:blip>
          <a:stretch>
            <a:fillRect/>
          </a:stretch>
        </p:blipFill>
        <p:spPr>
          <a:xfrm>
            <a:off x="229324" y="833300"/>
            <a:ext cx="2631850" cy="3717601"/>
          </a:xfrm>
          <a:prstGeom prst="rect">
            <a:avLst/>
          </a:prstGeom>
          <a:noFill/>
          <a:ln>
            <a:noFill/>
          </a:ln>
        </p:spPr>
      </p:pic>
      <p:sp>
        <p:nvSpPr>
          <p:cNvPr id="110" name="Google Shape;110;p15"/>
          <p:cNvSpPr txBox="1"/>
          <p:nvPr/>
        </p:nvSpPr>
        <p:spPr>
          <a:xfrm>
            <a:off x="3218800" y="817050"/>
            <a:ext cx="2074500" cy="3509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GB" sz="1800">
                <a:solidFill>
                  <a:schemeClr val="dk2"/>
                </a:solidFill>
              </a:rPr>
              <a:t>Last half-term in Art, year 4 had the opportunity to create their own fishy themed art using a technique called batik. Using melted wax and a tjanting tool, the children were able to create their own drawing.</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6"/>
          <p:cNvPicPr preferRelativeResize="0"/>
          <p:nvPr/>
        </p:nvPicPr>
        <p:blipFill>
          <a:blip r:embed="rId3">
            <a:alphaModFix/>
          </a:blip>
          <a:stretch>
            <a:fillRect/>
          </a:stretch>
        </p:blipFill>
        <p:spPr>
          <a:xfrm>
            <a:off x="6169608" y="2914421"/>
            <a:ext cx="2410975" cy="1295525"/>
          </a:xfrm>
          <a:prstGeom prst="rect">
            <a:avLst/>
          </a:prstGeom>
          <a:noFill/>
          <a:ln>
            <a:noFill/>
          </a:ln>
        </p:spPr>
      </p:pic>
      <p:pic>
        <p:nvPicPr>
          <p:cNvPr id="116" name="Google Shape;116;p16"/>
          <p:cNvPicPr preferRelativeResize="0"/>
          <p:nvPr/>
        </p:nvPicPr>
        <p:blipFill rotWithShape="1">
          <a:blip r:embed="rId4">
            <a:alphaModFix/>
          </a:blip>
          <a:srcRect b="-5964" l="1156" r="0" t="1328"/>
          <a:stretch/>
        </p:blipFill>
        <p:spPr>
          <a:xfrm>
            <a:off x="5689492" y="899325"/>
            <a:ext cx="3371174" cy="1672426"/>
          </a:xfrm>
          <a:prstGeom prst="rect">
            <a:avLst/>
          </a:prstGeom>
          <a:noFill/>
          <a:ln>
            <a:noFill/>
          </a:ln>
        </p:spPr>
      </p:pic>
      <p:sp>
        <p:nvSpPr>
          <p:cNvPr id="117" name="Google Shape;117;p16"/>
          <p:cNvSpPr txBox="1"/>
          <p:nvPr/>
        </p:nvSpPr>
        <p:spPr>
          <a:xfrm>
            <a:off x="0" y="108000"/>
            <a:ext cx="5548500" cy="492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2"/>
                </a:solidFill>
              </a:rPr>
              <a:t>Our two sports days that have taken place so far have been a great success.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EYFS children thoroughly enjoyed their first experience of sports day and competed in all their events with great enthusiasm.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KS2 children competed in a very competitive event where children showed great athleticism and determination. After counting the scores, the trophy went to Clydesdales - a big congratulations to them.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We thank all of the adults that attended the two events as it created such a lovely atmosphere for all of us to be a part of.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Join us Tuesday 4th June for the KS1 sports day.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nvSpPr>
        <p:spPr>
          <a:xfrm>
            <a:off x="394625" y="1276750"/>
            <a:ext cx="84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3" name="Google Shape;123;p17"/>
          <p:cNvSpPr txBox="1"/>
          <p:nvPr/>
        </p:nvSpPr>
        <p:spPr>
          <a:xfrm>
            <a:off x="155425" y="1076650"/>
            <a:ext cx="865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a:p>
            <a:pPr indent="0" lvl="0" marL="0" rtl="0" algn="l">
              <a:spcBef>
                <a:spcPts val="0"/>
              </a:spcBef>
              <a:spcAft>
                <a:spcPts val="0"/>
              </a:spcAft>
              <a:buNone/>
            </a:pPr>
            <a:r>
              <a:t/>
            </a:r>
            <a:endParaRPr sz="2000"/>
          </a:p>
        </p:txBody>
      </p:sp>
      <p:sp>
        <p:nvSpPr>
          <p:cNvPr id="124" name="Google Shape;124;p17"/>
          <p:cNvSpPr txBox="1"/>
          <p:nvPr/>
        </p:nvSpPr>
        <p:spPr>
          <a:xfrm>
            <a:off x="4262125" y="1433700"/>
            <a:ext cx="447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p>
        </p:txBody>
      </p:sp>
      <p:sp>
        <p:nvSpPr>
          <p:cNvPr id="125" name="Google Shape;125;p17"/>
          <p:cNvSpPr txBox="1"/>
          <p:nvPr/>
        </p:nvSpPr>
        <p:spPr>
          <a:xfrm>
            <a:off x="5820300" y="1199375"/>
            <a:ext cx="332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p>
        </p:txBody>
      </p:sp>
      <p:sp>
        <p:nvSpPr>
          <p:cNvPr id="126" name="Google Shape;126;p17"/>
          <p:cNvSpPr txBox="1"/>
          <p:nvPr/>
        </p:nvSpPr>
        <p:spPr>
          <a:xfrm>
            <a:off x="343475" y="955200"/>
            <a:ext cx="3238500" cy="2555100"/>
          </a:xfrm>
          <a:prstGeom prst="rect">
            <a:avLst/>
          </a:prstGeom>
          <a:solidFill>
            <a:srgbClr val="FFFFFF"/>
          </a:solid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dk1"/>
                </a:solidFill>
              </a:rPr>
              <a:t>Word Wizards:</a:t>
            </a:r>
            <a:endParaRPr b="1" sz="1600">
              <a:solidFill>
                <a:schemeClr val="dk1"/>
              </a:solidFill>
            </a:endParaRPr>
          </a:p>
          <a:p>
            <a:pPr indent="0" lvl="0" marL="0" rtl="0" algn="l">
              <a:spcBef>
                <a:spcPts val="0"/>
              </a:spcBef>
              <a:spcAft>
                <a:spcPts val="0"/>
              </a:spcAft>
              <a:buNone/>
            </a:pPr>
            <a:r>
              <a:rPr lang="en-GB" sz="1600">
                <a:solidFill>
                  <a:schemeClr val="dk1"/>
                </a:solidFill>
              </a:rPr>
              <a:t>This week the classes with the most ‘</a:t>
            </a:r>
            <a:r>
              <a:rPr b="1" lang="en-GB" sz="1600">
                <a:solidFill>
                  <a:schemeClr val="dk1"/>
                </a:solidFill>
              </a:rPr>
              <a:t>accurate quizzes</a:t>
            </a:r>
            <a:r>
              <a:rPr lang="en-GB" sz="1600">
                <a:solidFill>
                  <a:schemeClr val="dk1"/>
                </a:solidFill>
              </a:rPr>
              <a:t>’ in Y4/5/6 were:</a:t>
            </a:r>
            <a:endParaRPr sz="16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GB" sz="1800">
                <a:solidFill>
                  <a:schemeClr val="dk1"/>
                </a:solidFill>
              </a:rPr>
              <a:t>Class  - </a:t>
            </a:r>
            <a:endParaRPr sz="1800">
              <a:solidFill>
                <a:schemeClr val="dk1"/>
              </a:solidFill>
            </a:endParaRPr>
          </a:p>
          <a:p>
            <a:pPr indent="0" lvl="0" marL="0" rtl="0" algn="l">
              <a:spcBef>
                <a:spcPts val="0"/>
              </a:spcBef>
              <a:spcAft>
                <a:spcPts val="0"/>
              </a:spcAft>
              <a:buNone/>
            </a:pPr>
            <a:r>
              <a:rPr lang="en-GB" sz="1800">
                <a:solidFill>
                  <a:schemeClr val="dk1"/>
                </a:solidFill>
              </a:rPr>
              <a:t>Class  - </a:t>
            </a:r>
            <a:endParaRPr sz="1800">
              <a:solidFill>
                <a:schemeClr val="dk1"/>
              </a:solidFill>
            </a:endParaRPr>
          </a:p>
          <a:p>
            <a:pPr indent="0" lvl="0" marL="0" rtl="0" algn="l">
              <a:spcBef>
                <a:spcPts val="0"/>
              </a:spcBef>
              <a:spcAft>
                <a:spcPts val="0"/>
              </a:spcAft>
              <a:buNone/>
            </a:pPr>
            <a:r>
              <a:rPr lang="en-GB" sz="1800">
                <a:solidFill>
                  <a:schemeClr val="dk1"/>
                </a:solidFill>
              </a:rPr>
              <a:t>Class  -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127" name="Google Shape;127;p17"/>
          <p:cNvSpPr txBox="1"/>
          <p:nvPr/>
        </p:nvSpPr>
        <p:spPr>
          <a:xfrm>
            <a:off x="-57100" y="1510800"/>
            <a:ext cx="4697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p>
        </p:txBody>
      </p:sp>
      <p:sp>
        <p:nvSpPr>
          <p:cNvPr id="128" name="Google Shape;128;p17"/>
          <p:cNvSpPr txBox="1"/>
          <p:nvPr/>
        </p:nvSpPr>
        <p:spPr>
          <a:xfrm>
            <a:off x="2058125" y="3674150"/>
            <a:ext cx="5408400" cy="8313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t>Fred says ‘fantastic work!’ to all the children in </a:t>
            </a:r>
            <a:r>
              <a:rPr b="1" lang="en-GB"/>
              <a:t>Mrs Mann’s </a:t>
            </a:r>
            <a:r>
              <a:rPr lang="en-GB"/>
              <a:t>phonics group. The children are writing more and more independently. We couldn’t be more proud of their work!</a:t>
            </a:r>
            <a:r>
              <a:rPr b="1" lang="en-GB"/>
              <a:t> </a:t>
            </a:r>
            <a:endParaRPr/>
          </a:p>
        </p:txBody>
      </p:sp>
      <p:pic>
        <p:nvPicPr>
          <p:cNvPr id="129" name="Google Shape;129;p17"/>
          <p:cNvPicPr preferRelativeResize="0"/>
          <p:nvPr/>
        </p:nvPicPr>
        <p:blipFill>
          <a:blip r:embed="rId3">
            <a:alphaModFix/>
          </a:blip>
          <a:stretch>
            <a:fillRect/>
          </a:stretch>
        </p:blipFill>
        <p:spPr>
          <a:xfrm>
            <a:off x="2387673" y="1780775"/>
            <a:ext cx="1036626" cy="1581951"/>
          </a:xfrm>
          <a:prstGeom prst="rect">
            <a:avLst/>
          </a:prstGeom>
          <a:noFill/>
          <a:ln>
            <a:noFill/>
          </a:ln>
        </p:spPr>
      </p:pic>
      <p:sp>
        <p:nvSpPr>
          <p:cNvPr id="130" name="Google Shape;130;p17"/>
          <p:cNvSpPr txBox="1"/>
          <p:nvPr/>
        </p:nvSpPr>
        <p:spPr>
          <a:xfrm>
            <a:off x="3808950" y="377000"/>
            <a:ext cx="2556900" cy="3133200"/>
          </a:xfrm>
          <a:prstGeom prst="rect">
            <a:avLst/>
          </a:prstGeom>
          <a:solidFill>
            <a:srgbClr val="FFF2CC"/>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Brilliant Books</a:t>
            </a:r>
            <a:r>
              <a:rPr b="1" lang="en-GB" sz="1800"/>
              <a:t>:</a:t>
            </a:r>
            <a:endParaRPr b="1" sz="1800"/>
          </a:p>
          <a:p>
            <a:pPr indent="0" lvl="0" marL="0" rtl="0" algn="l">
              <a:spcBef>
                <a:spcPts val="0"/>
              </a:spcBef>
              <a:spcAft>
                <a:spcPts val="0"/>
              </a:spcAft>
              <a:buNone/>
            </a:pPr>
            <a:r>
              <a:rPr lang="en-GB" sz="1500"/>
              <a:t>Class 6 have loved reading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GB" sz="1800"/>
              <a: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b="1" i="1" sz="1800"/>
          </a:p>
          <a:p>
            <a:pPr indent="0" lvl="0" marL="0" rtl="0" algn="l">
              <a:spcBef>
                <a:spcPts val="0"/>
              </a:spcBef>
              <a:spcAft>
                <a:spcPts val="0"/>
              </a:spcAft>
              <a:buNone/>
            </a:pPr>
            <a:r>
              <a:t/>
            </a:r>
            <a:endParaRPr/>
          </a:p>
        </p:txBody>
      </p:sp>
      <p:sp>
        <p:nvSpPr>
          <p:cNvPr id="131" name="Google Shape;131;p17"/>
          <p:cNvSpPr txBox="1"/>
          <p:nvPr/>
        </p:nvSpPr>
        <p:spPr>
          <a:xfrm>
            <a:off x="343475" y="408775"/>
            <a:ext cx="2938800" cy="6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000">
                <a:solidFill>
                  <a:schemeClr val="dk1"/>
                </a:solidFill>
              </a:rPr>
              <a:t>Reading news:</a:t>
            </a:r>
            <a:endParaRPr/>
          </a:p>
        </p:txBody>
      </p:sp>
      <p:sp>
        <p:nvSpPr>
          <p:cNvPr id="132" name="Google Shape;132;p17"/>
          <p:cNvSpPr txBox="1"/>
          <p:nvPr/>
        </p:nvSpPr>
        <p:spPr>
          <a:xfrm>
            <a:off x="6584875" y="231800"/>
            <a:ext cx="2397300" cy="31956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Have you read….?</a:t>
            </a:r>
            <a:endParaRPr b="1" sz="1800"/>
          </a:p>
          <a:p>
            <a:pPr indent="0" lvl="0" marL="0" rtl="0" algn="l">
              <a:spcBef>
                <a:spcPts val="0"/>
              </a:spcBef>
              <a:spcAft>
                <a:spcPts val="0"/>
              </a:spcAft>
              <a:buClr>
                <a:schemeClr val="dk1"/>
              </a:buClr>
              <a:buSzPts val="1100"/>
              <a:buFont typeface="Arial"/>
              <a:buNone/>
            </a:pPr>
            <a:r>
              <a:rPr lang="en-GB" sz="1800">
                <a:solidFill>
                  <a:schemeClr val="dk1"/>
                </a:solidFill>
              </a:rPr>
              <a:t>Class 9 have really enjoyed…</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33" name="Google Shape;133;p17"/>
          <p:cNvPicPr preferRelativeResize="0"/>
          <p:nvPr/>
        </p:nvPicPr>
        <p:blipFill>
          <a:blip r:embed="rId4">
            <a:alphaModFix/>
          </a:blip>
          <a:stretch>
            <a:fillRect/>
          </a:stretch>
        </p:blipFill>
        <p:spPr>
          <a:xfrm>
            <a:off x="343475" y="3985667"/>
            <a:ext cx="1629825" cy="891025"/>
          </a:xfrm>
          <a:prstGeom prst="rect">
            <a:avLst/>
          </a:prstGeom>
          <a:noFill/>
          <a:ln>
            <a:noFill/>
          </a:ln>
        </p:spPr>
      </p:pic>
      <p:pic>
        <p:nvPicPr>
          <p:cNvPr id="134" name="Google Shape;134;p17"/>
          <p:cNvPicPr preferRelativeResize="0"/>
          <p:nvPr/>
        </p:nvPicPr>
        <p:blipFill>
          <a:blip r:embed="rId5">
            <a:alphaModFix/>
          </a:blip>
          <a:stretch>
            <a:fillRect/>
          </a:stretch>
        </p:blipFill>
        <p:spPr>
          <a:xfrm>
            <a:off x="2796425" y="106525"/>
            <a:ext cx="793500" cy="793500"/>
          </a:xfrm>
          <a:prstGeom prst="rect">
            <a:avLst/>
          </a:prstGeom>
          <a:noFill/>
          <a:ln>
            <a:noFill/>
          </a:ln>
        </p:spPr>
      </p:pic>
      <p:pic>
        <p:nvPicPr>
          <p:cNvPr id="135" name="Google Shape;135;p17"/>
          <p:cNvPicPr preferRelativeResize="0"/>
          <p:nvPr/>
        </p:nvPicPr>
        <p:blipFill>
          <a:blip r:embed="rId6">
            <a:alphaModFix/>
          </a:blip>
          <a:stretch>
            <a:fillRect/>
          </a:stretch>
        </p:blipFill>
        <p:spPr>
          <a:xfrm>
            <a:off x="7942824" y="3930187"/>
            <a:ext cx="793500" cy="772063"/>
          </a:xfrm>
          <a:prstGeom prst="rect">
            <a:avLst/>
          </a:prstGeom>
          <a:noFill/>
          <a:ln>
            <a:noFill/>
          </a:ln>
        </p:spPr>
      </p:pic>
      <p:pic>
        <p:nvPicPr>
          <p:cNvPr id="136" name="Google Shape;136;p17"/>
          <p:cNvPicPr preferRelativeResize="0"/>
          <p:nvPr/>
        </p:nvPicPr>
        <p:blipFill>
          <a:blip r:embed="rId7">
            <a:alphaModFix/>
          </a:blip>
          <a:stretch>
            <a:fillRect/>
          </a:stretch>
        </p:blipFill>
        <p:spPr>
          <a:xfrm>
            <a:off x="7091894" y="1180050"/>
            <a:ext cx="1383249" cy="2105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18"/>
          <p:cNvPicPr preferRelativeResize="0"/>
          <p:nvPr/>
        </p:nvPicPr>
        <p:blipFill>
          <a:blip r:embed="rId3">
            <a:alphaModFix/>
          </a:blip>
          <a:stretch>
            <a:fillRect/>
          </a:stretch>
        </p:blipFill>
        <p:spPr>
          <a:xfrm>
            <a:off x="8263650" y="180213"/>
            <a:ext cx="780575" cy="566875"/>
          </a:xfrm>
          <a:prstGeom prst="rect">
            <a:avLst/>
          </a:prstGeom>
          <a:noFill/>
          <a:ln>
            <a:noFill/>
          </a:ln>
        </p:spPr>
      </p:pic>
      <p:pic>
        <p:nvPicPr>
          <p:cNvPr id="142" name="Google Shape;142;p18"/>
          <p:cNvPicPr preferRelativeResize="0"/>
          <p:nvPr/>
        </p:nvPicPr>
        <p:blipFill rotWithShape="1">
          <a:blip r:embed="rId4">
            <a:alphaModFix/>
          </a:blip>
          <a:srcRect b="4758" l="0" r="13919" t="4785"/>
          <a:stretch/>
        </p:blipFill>
        <p:spPr>
          <a:xfrm rot="5400000">
            <a:off x="171224" y="249262"/>
            <a:ext cx="651725" cy="513627"/>
          </a:xfrm>
          <a:prstGeom prst="rect">
            <a:avLst/>
          </a:prstGeom>
          <a:noFill/>
          <a:ln>
            <a:noFill/>
          </a:ln>
        </p:spPr>
      </p:pic>
      <p:sp>
        <p:nvSpPr>
          <p:cNvPr id="143" name="Google Shape;143;p18"/>
          <p:cNvSpPr txBox="1"/>
          <p:nvPr/>
        </p:nvSpPr>
        <p:spPr>
          <a:xfrm>
            <a:off x="394625" y="1276750"/>
            <a:ext cx="84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4" name="Google Shape;144;p18"/>
          <p:cNvSpPr txBox="1"/>
          <p:nvPr/>
        </p:nvSpPr>
        <p:spPr>
          <a:xfrm>
            <a:off x="753900" y="127275"/>
            <a:ext cx="8476200" cy="588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t>Dates for your calendar</a:t>
            </a:r>
            <a:r>
              <a:rPr b="1" lang="en-GB" sz="2000"/>
              <a:t>:</a:t>
            </a:r>
            <a:endParaRPr b="1" sz="17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Monday 3rd June- </a:t>
            </a:r>
            <a:r>
              <a:rPr b="1" lang="en-GB" sz="1500">
                <a:solidFill>
                  <a:schemeClr val="dk1"/>
                </a:solidFill>
              </a:rPr>
              <a:t>BACK TO SCHOOL</a:t>
            </a:r>
            <a:endParaRPr b="1" sz="1500">
              <a:solidFill>
                <a:schemeClr val="dk1"/>
              </a:solidFill>
            </a:endParaRPr>
          </a:p>
          <a:p>
            <a:pPr indent="0" lvl="0" marL="0" rtl="0" algn="l">
              <a:spcBef>
                <a:spcPts val="0"/>
              </a:spcBef>
              <a:spcAft>
                <a:spcPts val="0"/>
              </a:spcAft>
              <a:buClr>
                <a:schemeClr val="dk1"/>
              </a:buClr>
              <a:buSzPts val="1100"/>
              <a:buFont typeface="Arial"/>
              <a:buNone/>
            </a:pPr>
            <a:r>
              <a:t/>
            </a:r>
            <a:endParaRPr b="1"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Year 6 to visit Fire Station- Thursday 6th June</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Phonics Screening Check- Wk beg. 14th June</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Year 4 Legend of the Fens- Tuesday 18th June</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Year 4 Author Visit- Friday 21st June</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t>Summer Fair- Saturday 29th June</a:t>
            </a:r>
            <a:endParaRPr sz="1500"/>
          </a:p>
          <a:p>
            <a:pPr indent="0" lvl="0" marL="0" rtl="0" algn="l">
              <a:spcBef>
                <a:spcPts val="0"/>
              </a:spcBef>
              <a:spcAft>
                <a:spcPts val="0"/>
              </a:spcAft>
              <a:buClr>
                <a:schemeClr val="dk1"/>
              </a:buClr>
              <a:buSzPts val="1100"/>
              <a:buFont typeface="Arial"/>
              <a:buNone/>
            </a:pPr>
            <a:r>
              <a:rPr lang="en-GB" sz="1500"/>
              <a:t>Year 6 Create Day with the Royal Opera House- Tuesday 2nd July</a:t>
            </a:r>
            <a:endParaRPr sz="1500"/>
          </a:p>
          <a:p>
            <a:pPr indent="0" lvl="0" marL="0" rtl="0" algn="l">
              <a:spcBef>
                <a:spcPts val="0"/>
              </a:spcBef>
              <a:spcAft>
                <a:spcPts val="0"/>
              </a:spcAft>
              <a:buClr>
                <a:schemeClr val="dk1"/>
              </a:buClr>
              <a:buSzPts val="1100"/>
              <a:buFont typeface="Arial"/>
              <a:buNone/>
            </a:pPr>
            <a:r>
              <a:rPr lang="en-GB" sz="1500"/>
              <a:t>Summer Music Concert- Thursday 4th July</a:t>
            </a:r>
            <a:endParaRPr sz="1500"/>
          </a:p>
          <a:p>
            <a:pPr indent="0" lvl="0" marL="0" rtl="0" algn="l">
              <a:spcBef>
                <a:spcPts val="0"/>
              </a:spcBef>
              <a:spcAft>
                <a:spcPts val="0"/>
              </a:spcAft>
              <a:buClr>
                <a:schemeClr val="dk1"/>
              </a:buClr>
              <a:buSzPts val="1100"/>
              <a:buFont typeface="Arial"/>
              <a:buNone/>
            </a:pPr>
            <a:r>
              <a:rPr lang="en-GB" sz="1500">
                <a:solidFill>
                  <a:schemeClr val="dk1"/>
                </a:solidFill>
              </a:rPr>
              <a:t>Year 6 Leavers Event- Friday 5th July</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Reports Home- Tuesday 9th July</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Year 3 Residential to Burwell- Wednesday 10th-12th July</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t>Meet your new Teacher- Monday 15th July</a:t>
            </a:r>
            <a:endParaRPr sz="1500"/>
          </a:p>
          <a:p>
            <a:pPr indent="0" lvl="0" marL="0" rtl="0" algn="l">
              <a:spcBef>
                <a:spcPts val="0"/>
              </a:spcBef>
              <a:spcAft>
                <a:spcPts val="0"/>
              </a:spcAft>
              <a:buClr>
                <a:schemeClr val="dk1"/>
              </a:buClr>
              <a:buSzPts val="1100"/>
              <a:buFont typeface="Arial"/>
              <a:buNone/>
            </a:pPr>
            <a:r>
              <a:rPr lang="en-GB" sz="1500"/>
              <a:t>Community Council- Monday 15th July</a:t>
            </a:r>
            <a:endParaRPr sz="1500"/>
          </a:p>
          <a:p>
            <a:pPr indent="0" lvl="0" marL="0" rtl="0" algn="l">
              <a:spcBef>
                <a:spcPts val="0"/>
              </a:spcBef>
              <a:spcAft>
                <a:spcPts val="0"/>
              </a:spcAft>
              <a:buClr>
                <a:schemeClr val="dk1"/>
              </a:buClr>
              <a:buSzPts val="1100"/>
              <a:buFont typeface="Arial"/>
              <a:buNone/>
            </a:pPr>
            <a:r>
              <a:rPr lang="en-GB" sz="1500"/>
              <a:t>Last day of term- Friday 19 July 2024</a:t>
            </a:r>
            <a:endParaRPr sz="1500"/>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b="1" lang="en-GB" sz="1300">
                <a:solidFill>
                  <a:schemeClr val="dk1"/>
                </a:solidFill>
              </a:rPr>
              <a:t>All term dates for 2024 and 2025 are available on the school website. Please remember that holidays in term time are not authorised unless there are very exceptional circumstances and you may receive a penalty notice if your child misses school.</a:t>
            </a:r>
            <a:endParaRPr sz="15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pic>
        <p:nvPicPr>
          <p:cNvPr id="145" name="Google Shape;145;p18"/>
          <p:cNvPicPr preferRelativeResize="0"/>
          <p:nvPr/>
        </p:nvPicPr>
        <p:blipFill>
          <a:blip r:embed="rId5">
            <a:alphaModFix/>
          </a:blip>
          <a:stretch>
            <a:fillRect/>
          </a:stretch>
        </p:blipFill>
        <p:spPr>
          <a:xfrm>
            <a:off x="5332600" y="180225"/>
            <a:ext cx="740100" cy="740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