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b07454db32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b07454db3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8201c74cc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8201c74c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d3798447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fd3798447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fd3798447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fd3798447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d3798447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fd3798447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c6f73a04f_0_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c6f73a04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8.jpg"/><Relationship Id="rId9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8.png"/><Relationship Id="rId7" Type="http://schemas.openxmlformats.org/officeDocument/2006/relationships/image" Target="../media/image10.png"/><Relationship Id="rId8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hyperlink" Target="mailto:office@cavalryprimary.org" TargetMode="External"/><Relationship Id="rId4" Type="http://schemas.openxmlformats.org/officeDocument/2006/relationships/image" Target="../media/image21.png"/><Relationship Id="rId5" Type="http://schemas.openxmlformats.org/officeDocument/2006/relationships/image" Target="../media/image17.jpg"/><Relationship Id="rId6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247" y="152399"/>
            <a:ext cx="1930629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0875" y="152400"/>
            <a:ext cx="682457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/>
          <p:nvPr>
            <p:ph idx="1" type="subTitle"/>
          </p:nvPr>
        </p:nvSpPr>
        <p:spPr>
          <a:xfrm>
            <a:off x="4277950" y="1381000"/>
            <a:ext cx="32850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5th June 2026</a:t>
            </a:r>
            <a:endParaRPr sz="2400"/>
          </a:p>
        </p:txBody>
      </p:sp>
      <p:sp>
        <p:nvSpPr>
          <p:cNvPr id="70" name="Google Shape;70;p13"/>
          <p:cNvSpPr txBox="1"/>
          <p:nvPr/>
        </p:nvSpPr>
        <p:spPr>
          <a:xfrm>
            <a:off x="1624550" y="2571750"/>
            <a:ext cx="5683800" cy="164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" name="Google Shape;7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41750" y="2689374"/>
            <a:ext cx="1276250" cy="12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3118000" y="2812425"/>
            <a:ext cx="4104600" cy="69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Growing minibeasts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Travelling by train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Duxford trip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 txBox="1"/>
          <p:nvPr/>
        </p:nvSpPr>
        <p:spPr>
          <a:xfrm>
            <a:off x="1521975" y="471950"/>
            <a:ext cx="15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Reception</a:t>
            </a:r>
            <a:endParaRPr/>
          </a:p>
        </p:txBody>
      </p:sp>
      <p:pic>
        <p:nvPicPr>
          <p:cNvPr id="79" name="Google Shape;7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0"/>
            <a:ext cx="8809920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/>
        </p:nvSpPr>
        <p:spPr>
          <a:xfrm>
            <a:off x="1521975" y="471950"/>
            <a:ext cx="15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Year 2</a:t>
            </a:r>
            <a:endParaRPr/>
          </a:p>
        </p:txBody>
      </p:sp>
      <p:pic>
        <p:nvPicPr>
          <p:cNvPr id="86" name="Google Shape;8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76200"/>
            <a:ext cx="89069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 txBox="1"/>
          <p:nvPr/>
        </p:nvSpPr>
        <p:spPr>
          <a:xfrm>
            <a:off x="1521975" y="471950"/>
            <a:ext cx="15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Year 6</a:t>
            </a:r>
            <a:endParaRPr/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76200"/>
            <a:ext cx="907733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7"/>
          <p:cNvGrpSpPr/>
          <p:nvPr/>
        </p:nvGrpSpPr>
        <p:grpSpPr>
          <a:xfrm>
            <a:off x="152400" y="0"/>
            <a:ext cx="8839200" cy="5143500"/>
            <a:chOff x="152400" y="0"/>
            <a:chExt cx="8839200" cy="5143500"/>
          </a:xfrm>
        </p:grpSpPr>
        <p:pic>
          <p:nvPicPr>
            <p:cNvPr id="99" name="Google Shape;99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152400"/>
              <a:ext cx="826700" cy="48387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" name="Google Shape;100;p17"/>
            <p:cNvSpPr txBox="1"/>
            <p:nvPr/>
          </p:nvSpPr>
          <p:spPr>
            <a:xfrm>
              <a:off x="1148975" y="152400"/>
              <a:ext cx="3238500" cy="20625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00000"/>
                  </a:solidFill>
                </a:rPr>
                <a:t>Word Wizard</a:t>
              </a:r>
              <a:r>
                <a:rPr b="1" lang="en" sz="1800"/>
                <a:t> Winners</a:t>
              </a:r>
              <a:r>
                <a:rPr b="1" lang="en" sz="1800">
                  <a:solidFill>
                    <a:srgbClr val="000000"/>
                  </a:solidFill>
                </a:rPr>
                <a:t>: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3 - Class 8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4 - Class 10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5 - Class 11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/>
                <a:t>Year 6 - Class 13</a:t>
              </a:r>
              <a:endParaRPr b="1" sz="18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/>
            </a:p>
          </p:txBody>
        </p:sp>
        <p:pic>
          <p:nvPicPr>
            <p:cNvPr id="101" name="Google Shape;101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24900" y="1607971"/>
              <a:ext cx="397705" cy="60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1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145575" y="2249800"/>
              <a:ext cx="3260402" cy="2880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277100" y="0"/>
              <a:ext cx="17145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04;p17"/>
            <p:cNvSpPr txBox="1"/>
            <p:nvPr/>
          </p:nvSpPr>
          <p:spPr>
            <a:xfrm>
              <a:off x="4557350" y="152400"/>
              <a:ext cx="2597100" cy="3829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105" name="Google Shape;105;p1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603412" y="229087"/>
              <a:ext cx="2457500" cy="760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" name="Google Shape;106;p17"/>
            <p:cNvSpPr txBox="1"/>
            <p:nvPr/>
          </p:nvSpPr>
          <p:spPr>
            <a:xfrm>
              <a:off x="4690700" y="989450"/>
              <a:ext cx="2274300" cy="2880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latin typeface="Roboto"/>
                  <a:ea typeface="Roboto"/>
                  <a:cs typeface="Roboto"/>
                  <a:sym typeface="Roboto"/>
                </a:rPr>
                <a:t>Fred says ‘Well done’ to Mrs Banks’ group who are working hard to learn their special friends and read them in words! </a:t>
              </a:r>
              <a:endParaRPr sz="17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" name="Google Shape;107;p17"/>
            <p:cNvSpPr txBox="1"/>
            <p:nvPr/>
          </p:nvSpPr>
          <p:spPr>
            <a:xfrm>
              <a:off x="2524900" y="3149750"/>
              <a:ext cx="1402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" name="Google Shape;108;p17"/>
          <p:cNvSpPr txBox="1"/>
          <p:nvPr/>
        </p:nvSpPr>
        <p:spPr>
          <a:xfrm>
            <a:off x="1500450" y="3200200"/>
            <a:ext cx="2619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1390275" y="2932500"/>
            <a:ext cx="2802600" cy="22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Mr Brown recommends…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7189550" y="739225"/>
            <a:ext cx="1802100" cy="26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Mrs Wilson  recommends The Boy Who Loved Maps by Kari Allen.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F1111"/>
                </a:solidFill>
                <a:highlight>
                  <a:srgbClr val="FFFFFF"/>
                </a:highlight>
              </a:rPr>
              <a:t>The Mapmaker loves </a:t>
            </a:r>
            <a:r>
              <a:rPr lang="en" sz="1000">
                <a:solidFill>
                  <a:srgbClr val="0F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maps. But when a girl asks for a map of a perfect place, the Mapmaker is perplexed. She wants a map </a:t>
            </a:r>
            <a:r>
              <a:rPr lang="en" sz="1000">
                <a:solidFill>
                  <a:srgbClr val="0F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to  a </a:t>
            </a:r>
            <a:r>
              <a:rPr lang="en" sz="1000">
                <a:solidFill>
                  <a:srgbClr val="0F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toes-in-the-sand-warm, X-marks-the-spot-place filled with treasures, where it smells like her birthday and she can zip around like a dragonfly. Surely, a place that is </a:t>
            </a:r>
            <a:r>
              <a:rPr i="1" lang="en" sz="1000">
                <a:solidFill>
                  <a:srgbClr val="0F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all </a:t>
            </a:r>
            <a:r>
              <a:rPr lang="en" sz="1000">
                <a:solidFill>
                  <a:srgbClr val="0F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of these things can't exist...can it? Well, after a fun-filled day of exploring </a:t>
            </a:r>
            <a:r>
              <a:rPr lang="en" sz="1000">
                <a:solidFill>
                  <a:srgbClr val="0F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000">
                <a:solidFill>
                  <a:srgbClr val="0F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neighborhood, the Mapmaker will discover that the perfect place--home--has been right in front of him all along.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7474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1" name="Google Shape;111;p17" title="91LuPYJ5i3L._SL1500_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44100" y="3717875"/>
            <a:ext cx="1045459" cy="1425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09468" y="3293949"/>
            <a:ext cx="888582" cy="13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938" y="152400"/>
            <a:ext cx="3130916" cy="241935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8"/>
          <p:cNvSpPr txBox="1"/>
          <p:nvPr/>
        </p:nvSpPr>
        <p:spPr>
          <a:xfrm>
            <a:off x="152400" y="2571750"/>
            <a:ext cx="3534000" cy="24195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We are aiming for 97% attendance. 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This week, our classes with the highest attendance are…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KS1 - Class  6   100%    </a:t>
            </a:r>
            <a:b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KS2 - Class  7   95.91 %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277BD"/>
                </a:solidFill>
                <a:latin typeface="Roboto"/>
                <a:ea typeface="Roboto"/>
                <a:cs typeface="Roboto"/>
                <a:sym typeface="Roboto"/>
              </a:rPr>
              <a:t>WELL DONE</a:t>
            </a:r>
            <a:endParaRPr sz="1800">
              <a:solidFill>
                <a:srgbClr val="0277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0" y="421481"/>
            <a:ext cx="18861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22672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1117" y="152400"/>
            <a:ext cx="48387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9"/>
          <p:cNvSpPr txBox="1"/>
          <p:nvPr/>
        </p:nvSpPr>
        <p:spPr>
          <a:xfrm>
            <a:off x="467375" y="1398900"/>
            <a:ext cx="3107700" cy="3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KS2 Sports Day   Weds 10th June 1.45-3pm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Nursery/ Rec Sports Day  </a:t>
            </a: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Thurs 11th</a:t>
            </a: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June  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                                               2.15-3pm	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KS1 Sports Day   Friday 12th June 2.15-3pm	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b="1"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Cavalry Food Festival 	22nd -26th June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Nursery Summer Festival  Weds 24th June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                                                1-2.30pm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Summer Fair	Friday 26th June 3.30 - 5pm	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			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Rec Vision Screening	Tuesday 30th June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Swimming Gala   Thursday 2nd July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                               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4114800" rtl="0" algn="l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</a:t>
            </a: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7" name="Google Shape;12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1125" y="1846588"/>
            <a:ext cx="4838700" cy="2696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>
            <p:ph idx="1" type="body"/>
          </p:nvPr>
        </p:nvSpPr>
        <p:spPr>
          <a:xfrm>
            <a:off x="226075" y="1452950"/>
            <a:ext cx="2808000" cy="3163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Contact us: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Cavalry Primary School</a:t>
            </a:r>
            <a:br>
              <a:rPr lang="en" sz="1400"/>
            </a:br>
            <a:r>
              <a:rPr lang="en" sz="1400"/>
              <a:t>Cavalry Drive</a:t>
            </a:r>
            <a:br>
              <a:rPr lang="en" sz="1400"/>
            </a:br>
            <a:r>
              <a:rPr lang="en" sz="1400"/>
              <a:t>March</a:t>
            </a:r>
            <a:br>
              <a:rPr lang="en" sz="1400"/>
            </a:br>
            <a:r>
              <a:rPr lang="en" sz="1400"/>
              <a:t>Cambridgeshire</a:t>
            </a:r>
            <a:br>
              <a:rPr lang="en" sz="1400"/>
            </a:br>
            <a:r>
              <a:rPr lang="en" sz="1400"/>
              <a:t>PE15 9EQ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 u="sng">
                <a:hlinkClick r:id="rId3"/>
              </a:rPr>
              <a:t>office@cavalryprimary.org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Tel: 01354 652814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9FAFB"/>
              </a:solidFill>
              <a:highlight>
                <a:srgbClr val="0F1C59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 </a:t>
            </a:r>
            <a:endParaRPr sz="1400"/>
          </a:p>
        </p:txBody>
      </p:sp>
      <p:pic>
        <p:nvPicPr>
          <p:cNvPr descr="Black and white upward shot of Golden Gate Bridge" id="133" name="Google Shape;133;p20"/>
          <p:cNvPicPr preferRelativeResize="0"/>
          <p:nvPr/>
        </p:nvPicPr>
        <p:blipFill rotWithShape="1">
          <a:blip r:embed="rId4">
            <a:alphaModFix/>
          </a:blip>
          <a:srcRect b="0" l="19072" r="4854" t="10"/>
          <a:stretch/>
        </p:blipFill>
        <p:spPr>
          <a:xfrm>
            <a:off x="3274676" y="0"/>
            <a:ext cx="5869325" cy="5143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277850" y="238675"/>
            <a:ext cx="1150651" cy="109529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0"/>
          <p:cNvSpPr txBox="1"/>
          <p:nvPr/>
        </p:nvSpPr>
        <p:spPr>
          <a:xfrm>
            <a:off x="389075" y="560100"/>
            <a:ext cx="9621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Cavalry Website</a:t>
            </a:r>
            <a:endParaRPr sz="15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74675" y="0"/>
            <a:ext cx="586932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