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Roboto"/>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italic.fntdata"/><Relationship Id="rId14" Type="http://schemas.openxmlformats.org/officeDocument/2006/relationships/font" Target="fonts/Roboto-bold.fntdata"/><Relationship Id="rId16"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b07454db32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b07454db3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fd3798447a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fd3798447a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fd3798447a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fd3798447a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fd3798447a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fd3798447a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c6f73a04f_0_4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c6f73a04f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1600"/>
              </a:spcBef>
              <a:spcAft>
                <a:spcPts val="0"/>
              </a:spcAft>
              <a:buClr>
                <a:schemeClr val="lt1"/>
              </a:buClr>
              <a:buSzPts val="1200"/>
              <a:buChar char="○"/>
              <a:defRPr sz="1200">
                <a:solidFill>
                  <a:schemeClr val="lt1"/>
                </a:solidFill>
              </a:defRPr>
            </a:lvl2pPr>
            <a:lvl3pPr indent="-304800" lvl="2" marL="1371600">
              <a:spcBef>
                <a:spcPts val="1600"/>
              </a:spcBef>
              <a:spcAft>
                <a:spcPts val="0"/>
              </a:spcAft>
              <a:buClr>
                <a:schemeClr val="lt1"/>
              </a:buClr>
              <a:buSzPts val="1200"/>
              <a:buChar char="■"/>
              <a:defRPr sz="1200">
                <a:solidFill>
                  <a:schemeClr val="lt1"/>
                </a:solidFill>
              </a:defRPr>
            </a:lvl3pPr>
            <a:lvl4pPr indent="-304800" lvl="3" marL="1828800">
              <a:spcBef>
                <a:spcPts val="1600"/>
              </a:spcBef>
              <a:spcAft>
                <a:spcPts val="0"/>
              </a:spcAft>
              <a:buClr>
                <a:schemeClr val="lt1"/>
              </a:buClr>
              <a:buSzPts val="1200"/>
              <a:buChar char="●"/>
              <a:defRPr sz="1200">
                <a:solidFill>
                  <a:schemeClr val="lt1"/>
                </a:solidFill>
              </a:defRPr>
            </a:lvl4pPr>
            <a:lvl5pPr indent="-304800" lvl="4" marL="2286000">
              <a:spcBef>
                <a:spcPts val="1600"/>
              </a:spcBef>
              <a:spcAft>
                <a:spcPts val="0"/>
              </a:spcAft>
              <a:buClr>
                <a:schemeClr val="lt1"/>
              </a:buClr>
              <a:buSzPts val="1200"/>
              <a:buChar char="○"/>
              <a:defRPr sz="1200">
                <a:solidFill>
                  <a:schemeClr val="lt1"/>
                </a:solidFill>
              </a:defRPr>
            </a:lvl5pPr>
            <a:lvl6pPr indent="-304800" lvl="5" marL="2743200">
              <a:spcBef>
                <a:spcPts val="1600"/>
              </a:spcBef>
              <a:spcAft>
                <a:spcPts val="0"/>
              </a:spcAft>
              <a:buClr>
                <a:schemeClr val="lt1"/>
              </a:buClr>
              <a:buSzPts val="1200"/>
              <a:buChar char="■"/>
              <a:defRPr sz="1200">
                <a:solidFill>
                  <a:schemeClr val="lt1"/>
                </a:solidFill>
              </a:defRPr>
            </a:lvl6pPr>
            <a:lvl7pPr indent="-304800" lvl="6" marL="3200400">
              <a:spcBef>
                <a:spcPts val="1600"/>
              </a:spcBef>
              <a:spcAft>
                <a:spcPts val="0"/>
              </a:spcAft>
              <a:buClr>
                <a:schemeClr val="lt1"/>
              </a:buClr>
              <a:buSzPts val="1200"/>
              <a:buChar char="●"/>
              <a:defRPr sz="1200">
                <a:solidFill>
                  <a:schemeClr val="lt1"/>
                </a:solidFill>
              </a:defRPr>
            </a:lvl7pPr>
            <a:lvl8pPr indent="-304800" lvl="7" marL="3657600">
              <a:spcBef>
                <a:spcPts val="1600"/>
              </a:spcBef>
              <a:spcAft>
                <a:spcPts val="0"/>
              </a:spcAft>
              <a:buClr>
                <a:schemeClr val="lt1"/>
              </a:buClr>
              <a:buSzPts val="1200"/>
              <a:buChar char="○"/>
              <a:defRPr sz="1200">
                <a:solidFill>
                  <a:schemeClr val="lt1"/>
                </a:solidFill>
              </a:defRPr>
            </a:lvl8pPr>
            <a:lvl9pPr indent="-304800" lvl="8" marL="4114800">
              <a:spcBef>
                <a:spcPts val="1600"/>
              </a:spcBef>
              <a:spcAft>
                <a:spcPts val="160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13.png"/><Relationship Id="rId8" Type="http://schemas.openxmlformats.org/officeDocument/2006/relationships/image" Target="../media/image15.png"/></Relationships>
</file>

<file path=ppt/slides/_rels/slide3.xml.rels><?xml version="1.0" encoding="UTF-8" standalone="yes"?><Relationships xmlns="http://schemas.openxmlformats.org/package/2006/relationships"><Relationship Id="rId11" Type="http://schemas.openxmlformats.org/officeDocument/2006/relationships/image" Target="../media/image26.jpg"/><Relationship Id="rId10" Type="http://schemas.openxmlformats.org/officeDocument/2006/relationships/image" Target="../media/image21.jpg"/><Relationship Id="rId13" Type="http://schemas.openxmlformats.org/officeDocument/2006/relationships/image" Target="../media/image25.jpg"/><Relationship Id="rId12" Type="http://schemas.openxmlformats.org/officeDocument/2006/relationships/image" Target="../media/image24.jp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23.jpg"/><Relationship Id="rId9" Type="http://schemas.openxmlformats.org/officeDocument/2006/relationships/image" Target="../media/image27.jpg"/><Relationship Id="rId5" Type="http://schemas.openxmlformats.org/officeDocument/2006/relationships/image" Target="../media/image28.jpg"/><Relationship Id="rId6" Type="http://schemas.openxmlformats.org/officeDocument/2006/relationships/image" Target="../media/image30.jpg"/><Relationship Id="rId7" Type="http://schemas.openxmlformats.org/officeDocument/2006/relationships/image" Target="../media/image32.jpg"/><Relationship Id="rId8"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5.jpg"/><Relationship Id="rId9" Type="http://schemas.openxmlformats.org/officeDocument/2006/relationships/image" Target="../media/image11.jpg"/><Relationship Id="rId5" Type="http://schemas.openxmlformats.org/officeDocument/2006/relationships/image" Target="../media/image33.png"/><Relationship Id="rId6" Type="http://schemas.openxmlformats.org/officeDocument/2006/relationships/image" Target="../media/image31.png"/><Relationship Id="rId7" Type="http://schemas.openxmlformats.org/officeDocument/2006/relationships/image" Target="../media/image7.png"/><Relationship Id="rId8"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6.png"/><Relationship Id="rId5" Type="http://schemas.openxmlformats.org/officeDocument/2006/relationships/image" Target="../media/image1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mailto:office@cavalryprimary.org" TargetMode="External"/><Relationship Id="rId4" Type="http://schemas.openxmlformats.org/officeDocument/2006/relationships/image" Target="../media/image34.png"/><Relationship Id="rId5" Type="http://schemas.openxmlformats.org/officeDocument/2006/relationships/image" Target="../media/image20.jpg"/><Relationship Id="rId6"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6" name="Shape 66"/>
        <p:cNvGrpSpPr/>
        <p:nvPr/>
      </p:nvGrpSpPr>
      <p:grpSpPr>
        <a:xfrm>
          <a:off x="0" y="0"/>
          <a:ext cx="0" cy="0"/>
          <a:chOff x="0" y="0"/>
          <a:chExt cx="0" cy="0"/>
        </a:xfrm>
      </p:grpSpPr>
      <p:pic>
        <p:nvPicPr>
          <p:cNvPr id="67" name="Google Shape;67;p13"/>
          <p:cNvPicPr preferRelativeResize="0"/>
          <p:nvPr/>
        </p:nvPicPr>
        <p:blipFill>
          <a:blip r:embed="rId3">
            <a:alphaModFix/>
          </a:blip>
          <a:stretch>
            <a:fillRect/>
          </a:stretch>
        </p:blipFill>
        <p:spPr>
          <a:xfrm>
            <a:off x="170247" y="152399"/>
            <a:ext cx="1930629" cy="1905000"/>
          </a:xfrm>
          <a:prstGeom prst="rect">
            <a:avLst/>
          </a:prstGeom>
          <a:noFill/>
          <a:ln>
            <a:noFill/>
          </a:ln>
        </p:spPr>
      </p:pic>
      <p:pic>
        <p:nvPicPr>
          <p:cNvPr id="68" name="Google Shape;68;p13"/>
          <p:cNvPicPr preferRelativeResize="0"/>
          <p:nvPr/>
        </p:nvPicPr>
        <p:blipFill>
          <a:blip r:embed="rId4">
            <a:alphaModFix/>
          </a:blip>
          <a:stretch>
            <a:fillRect/>
          </a:stretch>
        </p:blipFill>
        <p:spPr>
          <a:xfrm>
            <a:off x="2100875" y="152400"/>
            <a:ext cx="6824576" cy="1905000"/>
          </a:xfrm>
          <a:prstGeom prst="rect">
            <a:avLst/>
          </a:prstGeom>
          <a:noFill/>
          <a:ln>
            <a:noFill/>
          </a:ln>
        </p:spPr>
      </p:pic>
      <p:sp>
        <p:nvSpPr>
          <p:cNvPr id="69" name="Google Shape;69;p13"/>
          <p:cNvSpPr txBox="1"/>
          <p:nvPr>
            <p:ph idx="1" type="subTitle"/>
          </p:nvPr>
        </p:nvSpPr>
        <p:spPr>
          <a:xfrm>
            <a:off x="4277950" y="1381000"/>
            <a:ext cx="3285000" cy="57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8th May 2026</a:t>
            </a:r>
            <a:endParaRPr sz="2400"/>
          </a:p>
        </p:txBody>
      </p:sp>
      <p:sp>
        <p:nvSpPr>
          <p:cNvPr id="70" name="Google Shape;70;p13"/>
          <p:cNvSpPr txBox="1"/>
          <p:nvPr/>
        </p:nvSpPr>
        <p:spPr>
          <a:xfrm>
            <a:off x="1624550" y="2571750"/>
            <a:ext cx="5683800" cy="1648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71" name="Google Shape;71;p13"/>
          <p:cNvPicPr preferRelativeResize="0"/>
          <p:nvPr/>
        </p:nvPicPr>
        <p:blipFill>
          <a:blip r:embed="rId5">
            <a:alphaModFix/>
          </a:blip>
          <a:stretch>
            <a:fillRect/>
          </a:stretch>
        </p:blipFill>
        <p:spPr>
          <a:xfrm>
            <a:off x="1841750" y="2689374"/>
            <a:ext cx="1276250" cy="1276250"/>
          </a:xfrm>
          <a:prstGeom prst="rect">
            <a:avLst/>
          </a:prstGeom>
          <a:noFill/>
          <a:ln>
            <a:noFill/>
          </a:ln>
        </p:spPr>
      </p:pic>
      <p:sp>
        <p:nvSpPr>
          <p:cNvPr id="72" name="Google Shape;72;p13"/>
          <p:cNvSpPr txBox="1"/>
          <p:nvPr/>
        </p:nvSpPr>
        <p:spPr>
          <a:xfrm>
            <a:off x="3118000" y="2979800"/>
            <a:ext cx="4104600" cy="695400"/>
          </a:xfrm>
          <a:prstGeom prst="rect">
            <a:avLst/>
          </a:prstGeom>
          <a:solidFill>
            <a:schemeClr val="lt1"/>
          </a:solidFill>
          <a:ln>
            <a:noFill/>
          </a:ln>
        </p:spPr>
        <p:txBody>
          <a:bodyPr anchorCtr="0" anchor="t" bIns="91425" lIns="91425" spcFirstLastPara="1" rIns="91425" wrap="square" tIns="91425">
            <a:noAutofit/>
          </a:bodyPr>
          <a:lstStyle/>
          <a:p>
            <a:pPr indent="-342900" lvl="1" marL="914400" rtl="0" algn="l">
              <a:spcBef>
                <a:spcPts val="0"/>
              </a:spcBef>
              <a:spcAft>
                <a:spcPts val="0"/>
              </a:spcAft>
              <a:buClr>
                <a:schemeClr val="lt2"/>
              </a:buClr>
              <a:buSzPts val="1800"/>
              <a:buFont typeface="Roboto"/>
              <a:buChar char="○"/>
            </a:pPr>
            <a:r>
              <a:rPr lang="en" sz="1800">
                <a:solidFill>
                  <a:schemeClr val="lt2"/>
                </a:solidFill>
                <a:latin typeface="Roboto"/>
                <a:ea typeface="Roboto"/>
                <a:cs typeface="Roboto"/>
                <a:sym typeface="Roboto"/>
              </a:rPr>
              <a:t>A magic bed</a:t>
            </a:r>
            <a:endParaRPr sz="1800">
              <a:solidFill>
                <a:schemeClr val="lt2"/>
              </a:solidFill>
              <a:latin typeface="Roboto"/>
              <a:ea typeface="Roboto"/>
              <a:cs typeface="Roboto"/>
              <a:sym typeface="Roboto"/>
            </a:endParaRPr>
          </a:p>
          <a:p>
            <a:pPr indent="-342900" lvl="1" marL="914400" rtl="0" algn="l">
              <a:spcBef>
                <a:spcPts val="0"/>
              </a:spcBef>
              <a:spcAft>
                <a:spcPts val="0"/>
              </a:spcAft>
              <a:buClr>
                <a:schemeClr val="lt2"/>
              </a:buClr>
              <a:buSzPts val="1800"/>
              <a:buFont typeface="Roboto"/>
              <a:buChar char="○"/>
            </a:pPr>
            <a:r>
              <a:rPr lang="en" sz="1800">
                <a:solidFill>
                  <a:schemeClr val="lt2"/>
                </a:solidFill>
                <a:latin typeface="Roboto"/>
                <a:ea typeface="Roboto"/>
                <a:cs typeface="Roboto"/>
                <a:sym typeface="Roboto"/>
              </a:rPr>
              <a:t>Vikings and archaeologists</a:t>
            </a:r>
            <a:endParaRPr sz="1800">
              <a:solidFill>
                <a:schemeClr val="lt2"/>
              </a:solidFill>
              <a:latin typeface="Roboto"/>
              <a:ea typeface="Roboto"/>
              <a:cs typeface="Roboto"/>
              <a:sym typeface="Roboto"/>
            </a:endParaRPr>
          </a:p>
          <a:p>
            <a:pPr indent="0" lvl="0" marL="0" rtl="0" algn="l">
              <a:spcBef>
                <a:spcPts val="0"/>
              </a:spcBef>
              <a:spcAft>
                <a:spcPts val="0"/>
              </a:spcAft>
              <a:buNone/>
            </a:pPr>
            <a:r>
              <a:rPr lang="en" sz="1800">
                <a:solidFill>
                  <a:schemeClr val="lt2"/>
                </a:solidFill>
                <a:latin typeface="Roboto"/>
                <a:ea typeface="Roboto"/>
                <a:cs typeface="Roboto"/>
                <a:sym typeface="Roboto"/>
              </a:rPr>
              <a:t>`</a:t>
            </a:r>
            <a:endParaRPr sz="1800">
              <a:solidFill>
                <a:schemeClr val="lt2"/>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6" name="Shape 76"/>
        <p:cNvGrpSpPr/>
        <p:nvPr/>
      </p:nvGrpSpPr>
      <p:grpSpPr>
        <a:xfrm>
          <a:off x="0" y="0"/>
          <a:ext cx="0" cy="0"/>
          <a:chOff x="0" y="0"/>
          <a:chExt cx="0" cy="0"/>
        </a:xfrm>
      </p:grpSpPr>
      <p:pic>
        <p:nvPicPr>
          <p:cNvPr id="77" name="Google Shape;77;p14"/>
          <p:cNvPicPr preferRelativeResize="0"/>
          <p:nvPr/>
        </p:nvPicPr>
        <p:blipFill>
          <a:blip r:embed="rId3">
            <a:alphaModFix/>
          </a:blip>
          <a:stretch>
            <a:fillRect/>
          </a:stretch>
        </p:blipFill>
        <p:spPr>
          <a:xfrm>
            <a:off x="0" y="0"/>
            <a:ext cx="4261627" cy="1065400"/>
          </a:xfrm>
          <a:prstGeom prst="rect">
            <a:avLst/>
          </a:prstGeom>
          <a:noFill/>
          <a:ln>
            <a:noFill/>
          </a:ln>
        </p:spPr>
      </p:pic>
      <p:sp>
        <p:nvSpPr>
          <p:cNvPr id="78" name="Google Shape;78;p14"/>
          <p:cNvSpPr txBox="1"/>
          <p:nvPr/>
        </p:nvSpPr>
        <p:spPr>
          <a:xfrm>
            <a:off x="1521975" y="471950"/>
            <a:ext cx="157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Year 1 </a:t>
            </a:r>
            <a:endParaRPr/>
          </a:p>
        </p:txBody>
      </p:sp>
      <p:sp>
        <p:nvSpPr>
          <p:cNvPr id="79" name="Google Shape;79;p14"/>
          <p:cNvSpPr txBox="1"/>
          <p:nvPr/>
        </p:nvSpPr>
        <p:spPr>
          <a:xfrm>
            <a:off x="35400" y="1183350"/>
            <a:ext cx="4536600" cy="3920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300">
              <a:solidFill>
                <a:srgbClr val="474747"/>
              </a:solidFill>
              <a:latin typeface="Roboto"/>
              <a:ea typeface="Roboto"/>
              <a:cs typeface="Roboto"/>
              <a:sym typeface="Roboto"/>
            </a:endParaRPr>
          </a:p>
        </p:txBody>
      </p:sp>
      <p:sp>
        <p:nvSpPr>
          <p:cNvPr id="80" name="Google Shape;80;p14"/>
          <p:cNvSpPr txBox="1"/>
          <p:nvPr/>
        </p:nvSpPr>
        <p:spPr>
          <a:xfrm>
            <a:off x="164475" y="1338200"/>
            <a:ext cx="4336200" cy="368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latin typeface="Roboto"/>
                <a:ea typeface="Roboto"/>
                <a:cs typeface="Roboto"/>
                <a:sym typeface="Roboto"/>
              </a:rPr>
              <a:t>The story The M</a:t>
            </a:r>
            <a:r>
              <a:rPr lang="en" sz="1800">
                <a:solidFill>
                  <a:schemeClr val="lt2"/>
                </a:solidFill>
                <a:latin typeface="Roboto"/>
                <a:ea typeface="Roboto"/>
                <a:cs typeface="Roboto"/>
                <a:sym typeface="Roboto"/>
              </a:rPr>
              <a:t>agic</a:t>
            </a:r>
            <a:r>
              <a:rPr lang="en" sz="1800">
                <a:solidFill>
                  <a:schemeClr val="lt2"/>
                </a:solidFill>
                <a:latin typeface="Roboto"/>
                <a:ea typeface="Roboto"/>
                <a:cs typeface="Roboto"/>
                <a:sym typeface="Roboto"/>
              </a:rPr>
              <a:t> bed has really captured the children of year 1s imagination. They have been thinking </a:t>
            </a:r>
            <a:r>
              <a:rPr lang="en" sz="1800">
                <a:solidFill>
                  <a:schemeClr val="lt2"/>
                </a:solidFill>
                <a:latin typeface="Roboto"/>
                <a:ea typeface="Roboto"/>
                <a:cs typeface="Roboto"/>
                <a:sym typeface="Roboto"/>
              </a:rPr>
              <a:t>creatively</a:t>
            </a:r>
            <a:r>
              <a:rPr lang="en" sz="1800">
                <a:solidFill>
                  <a:schemeClr val="lt2"/>
                </a:solidFill>
                <a:latin typeface="Roboto"/>
                <a:ea typeface="Roboto"/>
                <a:cs typeface="Roboto"/>
                <a:sym typeface="Roboto"/>
              </a:rPr>
              <a:t> about where a magic </a:t>
            </a:r>
            <a:r>
              <a:rPr lang="en" sz="1800">
                <a:solidFill>
                  <a:schemeClr val="lt2"/>
                </a:solidFill>
                <a:latin typeface="Roboto"/>
                <a:ea typeface="Roboto"/>
                <a:cs typeface="Roboto"/>
                <a:sym typeface="Roboto"/>
              </a:rPr>
              <a:t>journey</a:t>
            </a:r>
            <a:r>
              <a:rPr lang="en" sz="1800">
                <a:solidFill>
                  <a:schemeClr val="lt2"/>
                </a:solidFill>
                <a:latin typeface="Roboto"/>
                <a:ea typeface="Roboto"/>
                <a:cs typeface="Roboto"/>
                <a:sym typeface="Roboto"/>
              </a:rPr>
              <a:t> couldn take them. The class have enjoyed </a:t>
            </a:r>
            <a:r>
              <a:rPr lang="en" sz="1800">
                <a:solidFill>
                  <a:schemeClr val="lt2"/>
                </a:solidFill>
                <a:latin typeface="Roboto"/>
                <a:ea typeface="Roboto"/>
                <a:cs typeface="Roboto"/>
                <a:sym typeface="Roboto"/>
              </a:rPr>
              <a:t>exploring</a:t>
            </a:r>
            <a:r>
              <a:rPr lang="en" sz="1800">
                <a:solidFill>
                  <a:schemeClr val="lt2"/>
                </a:solidFill>
                <a:latin typeface="Roboto"/>
                <a:ea typeface="Roboto"/>
                <a:cs typeface="Roboto"/>
                <a:sym typeface="Roboto"/>
              </a:rPr>
              <a:t> the different adventures in the story and have been talking about </a:t>
            </a:r>
            <a:r>
              <a:rPr lang="en" sz="1800">
                <a:solidFill>
                  <a:schemeClr val="lt2"/>
                </a:solidFill>
                <a:latin typeface="Roboto"/>
                <a:ea typeface="Roboto"/>
                <a:cs typeface="Roboto"/>
                <a:sym typeface="Roboto"/>
              </a:rPr>
              <a:t>their</a:t>
            </a:r>
            <a:r>
              <a:rPr lang="en" sz="1800">
                <a:solidFill>
                  <a:schemeClr val="lt2"/>
                </a:solidFill>
                <a:latin typeface="Roboto"/>
                <a:ea typeface="Roboto"/>
                <a:cs typeface="Roboto"/>
                <a:sym typeface="Roboto"/>
              </a:rPr>
              <a:t> </a:t>
            </a:r>
            <a:r>
              <a:rPr lang="en" sz="1800">
                <a:solidFill>
                  <a:schemeClr val="lt2"/>
                </a:solidFill>
                <a:latin typeface="Roboto"/>
                <a:ea typeface="Roboto"/>
                <a:cs typeface="Roboto"/>
                <a:sym typeface="Roboto"/>
              </a:rPr>
              <a:t>favourite</a:t>
            </a:r>
            <a:r>
              <a:rPr lang="en" sz="1800">
                <a:solidFill>
                  <a:schemeClr val="lt2"/>
                </a:solidFill>
                <a:latin typeface="Roboto"/>
                <a:ea typeface="Roboto"/>
                <a:cs typeface="Roboto"/>
                <a:sym typeface="Roboto"/>
              </a:rPr>
              <a:t> part. During our lessons this week the children re told the story and drew their own pictures to go along with it.  </a:t>
            </a:r>
            <a:endParaRPr sz="1800">
              <a:solidFill>
                <a:schemeClr val="lt2"/>
              </a:solidFill>
              <a:latin typeface="Roboto"/>
              <a:ea typeface="Roboto"/>
              <a:cs typeface="Roboto"/>
              <a:sym typeface="Roboto"/>
            </a:endParaRPr>
          </a:p>
          <a:p>
            <a:pPr indent="0" lvl="0" marL="0" rtl="0" algn="l">
              <a:spcBef>
                <a:spcPts val="0"/>
              </a:spcBef>
              <a:spcAft>
                <a:spcPts val="0"/>
              </a:spcAft>
              <a:buNone/>
            </a:pPr>
            <a:r>
              <a:rPr lang="en" sz="1800">
                <a:solidFill>
                  <a:schemeClr val="lt2"/>
                </a:solidFill>
                <a:latin typeface="Roboto"/>
                <a:ea typeface="Roboto"/>
                <a:cs typeface="Roboto"/>
                <a:sym typeface="Roboto"/>
              </a:rPr>
              <a:t>Over the next few weeks the </a:t>
            </a:r>
            <a:r>
              <a:rPr lang="en" sz="1800">
                <a:solidFill>
                  <a:schemeClr val="lt2"/>
                </a:solidFill>
                <a:latin typeface="Roboto"/>
                <a:ea typeface="Roboto"/>
                <a:cs typeface="Roboto"/>
                <a:sym typeface="Roboto"/>
              </a:rPr>
              <a:t>children</a:t>
            </a:r>
            <a:r>
              <a:rPr lang="en" sz="1800">
                <a:solidFill>
                  <a:schemeClr val="lt2"/>
                </a:solidFill>
                <a:latin typeface="Roboto"/>
                <a:ea typeface="Roboto"/>
                <a:cs typeface="Roboto"/>
                <a:sym typeface="Roboto"/>
              </a:rPr>
              <a:t> will be writing </a:t>
            </a:r>
            <a:r>
              <a:rPr lang="en" sz="1800">
                <a:solidFill>
                  <a:schemeClr val="lt2"/>
                </a:solidFill>
                <a:latin typeface="Roboto"/>
                <a:ea typeface="Roboto"/>
                <a:cs typeface="Roboto"/>
                <a:sym typeface="Roboto"/>
              </a:rPr>
              <a:t>their</a:t>
            </a:r>
            <a:r>
              <a:rPr lang="en" sz="1800">
                <a:solidFill>
                  <a:schemeClr val="lt2"/>
                </a:solidFill>
                <a:latin typeface="Roboto"/>
                <a:ea typeface="Roboto"/>
                <a:cs typeface="Roboto"/>
                <a:sym typeface="Roboto"/>
              </a:rPr>
              <a:t> own magical story! </a:t>
            </a:r>
            <a:endParaRPr sz="1800">
              <a:solidFill>
                <a:schemeClr val="lt2"/>
              </a:solidFill>
              <a:latin typeface="Roboto"/>
              <a:ea typeface="Roboto"/>
              <a:cs typeface="Roboto"/>
              <a:sym typeface="Roboto"/>
            </a:endParaRPr>
          </a:p>
        </p:txBody>
      </p:sp>
      <p:pic>
        <p:nvPicPr>
          <p:cNvPr id="81" name="Google Shape;81;p14"/>
          <p:cNvPicPr preferRelativeResize="0"/>
          <p:nvPr/>
        </p:nvPicPr>
        <p:blipFill>
          <a:blip r:embed="rId4">
            <a:alphaModFix/>
          </a:blip>
          <a:stretch>
            <a:fillRect/>
          </a:stretch>
        </p:blipFill>
        <p:spPr>
          <a:xfrm>
            <a:off x="4636000" y="471950"/>
            <a:ext cx="2630050" cy="2461450"/>
          </a:xfrm>
          <a:prstGeom prst="rect">
            <a:avLst/>
          </a:prstGeom>
          <a:noFill/>
          <a:ln>
            <a:noFill/>
          </a:ln>
        </p:spPr>
      </p:pic>
      <p:pic>
        <p:nvPicPr>
          <p:cNvPr id="82" name="Google Shape;82;p14"/>
          <p:cNvPicPr preferRelativeResize="0"/>
          <p:nvPr/>
        </p:nvPicPr>
        <p:blipFill>
          <a:blip r:embed="rId5">
            <a:alphaModFix/>
          </a:blip>
          <a:stretch>
            <a:fillRect/>
          </a:stretch>
        </p:blipFill>
        <p:spPr>
          <a:xfrm>
            <a:off x="7104725" y="2635750"/>
            <a:ext cx="2039280" cy="2507749"/>
          </a:xfrm>
          <a:prstGeom prst="rect">
            <a:avLst/>
          </a:prstGeom>
          <a:noFill/>
          <a:ln>
            <a:noFill/>
          </a:ln>
        </p:spPr>
      </p:pic>
      <p:pic>
        <p:nvPicPr>
          <p:cNvPr id="83" name="Google Shape;83;p14"/>
          <p:cNvPicPr preferRelativeResize="0"/>
          <p:nvPr/>
        </p:nvPicPr>
        <p:blipFill>
          <a:blip r:embed="rId6">
            <a:alphaModFix/>
          </a:blip>
          <a:stretch>
            <a:fillRect/>
          </a:stretch>
        </p:blipFill>
        <p:spPr>
          <a:xfrm>
            <a:off x="4572000" y="3045625"/>
            <a:ext cx="1307534" cy="1065400"/>
          </a:xfrm>
          <a:prstGeom prst="rect">
            <a:avLst/>
          </a:prstGeom>
          <a:noFill/>
          <a:ln>
            <a:noFill/>
          </a:ln>
        </p:spPr>
      </p:pic>
      <p:pic>
        <p:nvPicPr>
          <p:cNvPr id="84" name="Google Shape;84;p14"/>
          <p:cNvPicPr preferRelativeResize="0"/>
          <p:nvPr/>
        </p:nvPicPr>
        <p:blipFill>
          <a:blip r:embed="rId7">
            <a:alphaModFix/>
          </a:blip>
          <a:stretch>
            <a:fillRect/>
          </a:stretch>
        </p:blipFill>
        <p:spPr>
          <a:xfrm>
            <a:off x="5335375" y="4020866"/>
            <a:ext cx="1769350" cy="1003125"/>
          </a:xfrm>
          <a:prstGeom prst="rect">
            <a:avLst/>
          </a:prstGeom>
          <a:noFill/>
          <a:ln>
            <a:noFill/>
          </a:ln>
        </p:spPr>
      </p:pic>
      <p:pic>
        <p:nvPicPr>
          <p:cNvPr id="85" name="Google Shape;85;p14"/>
          <p:cNvPicPr preferRelativeResize="0"/>
          <p:nvPr/>
        </p:nvPicPr>
        <p:blipFill>
          <a:blip r:embed="rId8">
            <a:alphaModFix/>
          </a:blip>
          <a:stretch>
            <a:fillRect/>
          </a:stretch>
        </p:blipFill>
        <p:spPr>
          <a:xfrm>
            <a:off x="6049387" y="3098713"/>
            <a:ext cx="885475" cy="7568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9" name="Shape 89"/>
        <p:cNvGrpSpPr/>
        <p:nvPr/>
      </p:nvGrpSpPr>
      <p:grpSpPr>
        <a:xfrm>
          <a:off x="0" y="0"/>
          <a:ext cx="0" cy="0"/>
          <a:chOff x="0" y="0"/>
          <a:chExt cx="0" cy="0"/>
        </a:xfrm>
      </p:grpSpPr>
      <p:pic>
        <p:nvPicPr>
          <p:cNvPr id="90" name="Google Shape;90;p15"/>
          <p:cNvPicPr preferRelativeResize="0"/>
          <p:nvPr/>
        </p:nvPicPr>
        <p:blipFill>
          <a:blip r:embed="rId3">
            <a:alphaModFix/>
          </a:blip>
          <a:stretch>
            <a:fillRect/>
          </a:stretch>
        </p:blipFill>
        <p:spPr>
          <a:xfrm>
            <a:off x="0" y="0"/>
            <a:ext cx="4261627" cy="1065400"/>
          </a:xfrm>
          <a:prstGeom prst="rect">
            <a:avLst/>
          </a:prstGeom>
          <a:noFill/>
          <a:ln>
            <a:noFill/>
          </a:ln>
        </p:spPr>
      </p:pic>
      <p:sp>
        <p:nvSpPr>
          <p:cNvPr id="91" name="Google Shape;91;p15"/>
          <p:cNvSpPr txBox="1"/>
          <p:nvPr/>
        </p:nvSpPr>
        <p:spPr>
          <a:xfrm>
            <a:off x="1521975" y="471950"/>
            <a:ext cx="157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Year 4</a:t>
            </a:r>
            <a:endParaRPr/>
          </a:p>
        </p:txBody>
      </p:sp>
      <p:sp>
        <p:nvSpPr>
          <p:cNvPr id="92" name="Google Shape;92;p15"/>
          <p:cNvSpPr txBox="1"/>
          <p:nvPr/>
        </p:nvSpPr>
        <p:spPr>
          <a:xfrm>
            <a:off x="25725" y="1261575"/>
            <a:ext cx="4210200" cy="3326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F1C59"/>
                </a:solidFill>
                <a:latin typeface="Roboto"/>
                <a:ea typeface="Roboto"/>
                <a:cs typeface="Roboto"/>
                <a:sym typeface="Roboto"/>
              </a:rPr>
              <a:t>Year 4 had a fantastic day on Thursday for Viking Day. History off the Page provided an immersive experience of a Viking market where the children had to work at tasks including making wax candles, writing their name in runes, creating their own amulets and making medicines with the wise woman. We then </a:t>
            </a:r>
            <a:r>
              <a:rPr lang="en">
                <a:solidFill>
                  <a:srgbClr val="0F1C59"/>
                </a:solidFill>
                <a:latin typeface="Roboto"/>
                <a:ea typeface="Roboto"/>
                <a:cs typeface="Roboto"/>
                <a:sym typeface="Roboto"/>
              </a:rPr>
              <a:t>reenacted</a:t>
            </a:r>
            <a:r>
              <a:rPr lang="en">
                <a:solidFill>
                  <a:srgbClr val="0F1C59"/>
                </a:solidFill>
                <a:latin typeface="Roboto"/>
                <a:ea typeface="Roboto"/>
                <a:cs typeface="Roboto"/>
                <a:sym typeface="Roboto"/>
              </a:rPr>
              <a:t> a battle </a:t>
            </a:r>
            <a:r>
              <a:rPr lang="en">
                <a:solidFill>
                  <a:srgbClr val="0F1C59"/>
                </a:solidFill>
                <a:latin typeface="Roboto"/>
                <a:ea typeface="Roboto"/>
                <a:cs typeface="Roboto"/>
                <a:sym typeface="Roboto"/>
              </a:rPr>
              <a:t>between</a:t>
            </a:r>
            <a:r>
              <a:rPr lang="en">
                <a:solidFill>
                  <a:srgbClr val="0F1C59"/>
                </a:solidFill>
                <a:latin typeface="Roboto"/>
                <a:ea typeface="Roboto"/>
                <a:cs typeface="Roboto"/>
                <a:sym typeface="Roboto"/>
              </a:rPr>
              <a:t> the Vikings and Anglo Saxons using our best battle cries! During the afternoon, they took on the role of </a:t>
            </a:r>
            <a:r>
              <a:rPr lang="en">
                <a:solidFill>
                  <a:srgbClr val="0F1C59"/>
                </a:solidFill>
                <a:latin typeface="Roboto"/>
                <a:ea typeface="Roboto"/>
                <a:cs typeface="Roboto"/>
                <a:sym typeface="Roboto"/>
              </a:rPr>
              <a:t>archaeologists</a:t>
            </a:r>
            <a:r>
              <a:rPr lang="en">
                <a:solidFill>
                  <a:srgbClr val="0F1C59"/>
                </a:solidFill>
                <a:latin typeface="Roboto"/>
                <a:ea typeface="Roboto"/>
                <a:cs typeface="Roboto"/>
                <a:sym typeface="Roboto"/>
              </a:rPr>
              <a:t> and excavated artefacts from Viking times. We discussed what we though each artefact was, what it was made from, who might have used it and where we </a:t>
            </a:r>
            <a:r>
              <a:rPr lang="en">
                <a:solidFill>
                  <a:srgbClr val="0F1C59"/>
                </a:solidFill>
                <a:latin typeface="Roboto"/>
                <a:ea typeface="Roboto"/>
                <a:cs typeface="Roboto"/>
                <a:sym typeface="Roboto"/>
              </a:rPr>
              <a:t>think</a:t>
            </a:r>
            <a:r>
              <a:rPr lang="en">
                <a:solidFill>
                  <a:srgbClr val="0F1C59"/>
                </a:solidFill>
                <a:latin typeface="Roboto"/>
                <a:ea typeface="Roboto"/>
                <a:cs typeface="Roboto"/>
                <a:sym typeface="Roboto"/>
              </a:rPr>
              <a:t> they might have been found. It was an engaging, exciting experience which the children all really enjoyed.</a:t>
            </a:r>
            <a:endParaRPr>
              <a:solidFill>
                <a:srgbClr val="0F1C59"/>
              </a:solidFill>
              <a:latin typeface="Roboto"/>
              <a:ea typeface="Roboto"/>
              <a:cs typeface="Roboto"/>
              <a:sym typeface="Roboto"/>
            </a:endParaRPr>
          </a:p>
        </p:txBody>
      </p:sp>
      <p:pic>
        <p:nvPicPr>
          <p:cNvPr id="93" name="Google Shape;93;p15" title="IMG_3465.JPG"/>
          <p:cNvPicPr preferRelativeResize="0"/>
          <p:nvPr/>
        </p:nvPicPr>
        <p:blipFill>
          <a:blip r:embed="rId4">
            <a:alphaModFix/>
          </a:blip>
          <a:stretch>
            <a:fillRect/>
          </a:stretch>
        </p:blipFill>
        <p:spPr>
          <a:xfrm>
            <a:off x="4335175" y="119403"/>
            <a:ext cx="2168351" cy="1626252"/>
          </a:xfrm>
          <a:prstGeom prst="rect">
            <a:avLst/>
          </a:prstGeom>
          <a:noFill/>
          <a:ln>
            <a:noFill/>
          </a:ln>
        </p:spPr>
      </p:pic>
      <p:pic>
        <p:nvPicPr>
          <p:cNvPr id="94" name="Google Shape;94;p15" title="IMG_3513.JPG"/>
          <p:cNvPicPr preferRelativeResize="0"/>
          <p:nvPr/>
        </p:nvPicPr>
        <p:blipFill>
          <a:blip r:embed="rId5">
            <a:alphaModFix/>
          </a:blip>
          <a:stretch>
            <a:fillRect/>
          </a:stretch>
        </p:blipFill>
        <p:spPr>
          <a:xfrm>
            <a:off x="4261625" y="1646309"/>
            <a:ext cx="1548077" cy="2064092"/>
          </a:xfrm>
          <a:prstGeom prst="rect">
            <a:avLst/>
          </a:prstGeom>
          <a:noFill/>
          <a:ln>
            <a:noFill/>
          </a:ln>
        </p:spPr>
      </p:pic>
      <p:pic>
        <p:nvPicPr>
          <p:cNvPr id="95" name="Google Shape;95;p15" title="IMG_3501.JPG"/>
          <p:cNvPicPr preferRelativeResize="0"/>
          <p:nvPr/>
        </p:nvPicPr>
        <p:blipFill>
          <a:blip r:embed="rId6">
            <a:alphaModFix/>
          </a:blip>
          <a:stretch>
            <a:fillRect/>
          </a:stretch>
        </p:blipFill>
        <p:spPr>
          <a:xfrm>
            <a:off x="5157248" y="3541125"/>
            <a:ext cx="972549" cy="1296727"/>
          </a:xfrm>
          <a:prstGeom prst="rect">
            <a:avLst/>
          </a:prstGeom>
          <a:noFill/>
          <a:ln>
            <a:noFill/>
          </a:ln>
        </p:spPr>
      </p:pic>
      <p:pic>
        <p:nvPicPr>
          <p:cNvPr id="96" name="Google Shape;96;p15" title="IMG_3500.JPG"/>
          <p:cNvPicPr preferRelativeResize="0"/>
          <p:nvPr/>
        </p:nvPicPr>
        <p:blipFill>
          <a:blip r:embed="rId7">
            <a:alphaModFix/>
          </a:blip>
          <a:stretch>
            <a:fillRect/>
          </a:stretch>
        </p:blipFill>
        <p:spPr>
          <a:xfrm>
            <a:off x="4225101" y="3862200"/>
            <a:ext cx="884598" cy="1179448"/>
          </a:xfrm>
          <a:prstGeom prst="rect">
            <a:avLst/>
          </a:prstGeom>
          <a:noFill/>
          <a:ln>
            <a:noFill/>
          </a:ln>
        </p:spPr>
      </p:pic>
      <p:pic>
        <p:nvPicPr>
          <p:cNvPr id="97" name="Google Shape;97;p15" title="IMG_3494.JPG"/>
          <p:cNvPicPr preferRelativeResize="0"/>
          <p:nvPr/>
        </p:nvPicPr>
        <p:blipFill>
          <a:blip r:embed="rId8">
            <a:alphaModFix/>
          </a:blip>
          <a:stretch>
            <a:fillRect/>
          </a:stretch>
        </p:blipFill>
        <p:spPr>
          <a:xfrm>
            <a:off x="5384342" y="1405909"/>
            <a:ext cx="1278125" cy="1704166"/>
          </a:xfrm>
          <a:prstGeom prst="rect">
            <a:avLst/>
          </a:prstGeom>
          <a:noFill/>
          <a:ln>
            <a:noFill/>
          </a:ln>
        </p:spPr>
      </p:pic>
      <p:pic>
        <p:nvPicPr>
          <p:cNvPr id="98" name="Google Shape;98;p15" title="IMG_3473.JPG"/>
          <p:cNvPicPr preferRelativeResize="0"/>
          <p:nvPr/>
        </p:nvPicPr>
        <p:blipFill>
          <a:blip r:embed="rId9">
            <a:alphaModFix/>
          </a:blip>
          <a:stretch>
            <a:fillRect/>
          </a:stretch>
        </p:blipFill>
        <p:spPr>
          <a:xfrm>
            <a:off x="6292142" y="153467"/>
            <a:ext cx="1423599" cy="1898132"/>
          </a:xfrm>
          <a:prstGeom prst="rect">
            <a:avLst/>
          </a:prstGeom>
          <a:noFill/>
          <a:ln>
            <a:noFill/>
          </a:ln>
        </p:spPr>
      </p:pic>
      <p:pic>
        <p:nvPicPr>
          <p:cNvPr id="99" name="Google Shape;99;p15" title="IMG_3470.JPG"/>
          <p:cNvPicPr preferRelativeResize="0"/>
          <p:nvPr/>
        </p:nvPicPr>
        <p:blipFill>
          <a:blip r:embed="rId10">
            <a:alphaModFix/>
          </a:blip>
          <a:stretch>
            <a:fillRect/>
          </a:stretch>
        </p:blipFill>
        <p:spPr>
          <a:xfrm>
            <a:off x="6503517" y="2506251"/>
            <a:ext cx="1278125" cy="1704151"/>
          </a:xfrm>
          <a:prstGeom prst="rect">
            <a:avLst/>
          </a:prstGeom>
          <a:noFill/>
          <a:ln>
            <a:noFill/>
          </a:ln>
        </p:spPr>
      </p:pic>
      <p:pic>
        <p:nvPicPr>
          <p:cNvPr id="100" name="Google Shape;100;p15" title="IMG_3468.JPG"/>
          <p:cNvPicPr preferRelativeResize="0"/>
          <p:nvPr/>
        </p:nvPicPr>
        <p:blipFill>
          <a:blip r:embed="rId11">
            <a:alphaModFix/>
          </a:blip>
          <a:stretch>
            <a:fillRect/>
          </a:stretch>
        </p:blipFill>
        <p:spPr>
          <a:xfrm>
            <a:off x="7595918" y="933650"/>
            <a:ext cx="1548077" cy="2064102"/>
          </a:xfrm>
          <a:prstGeom prst="rect">
            <a:avLst/>
          </a:prstGeom>
          <a:noFill/>
          <a:ln>
            <a:noFill/>
          </a:ln>
        </p:spPr>
      </p:pic>
      <p:pic>
        <p:nvPicPr>
          <p:cNvPr id="101" name="Google Shape;101;p15" title="IMG_3467.JPG"/>
          <p:cNvPicPr preferRelativeResize="0"/>
          <p:nvPr/>
        </p:nvPicPr>
        <p:blipFill>
          <a:blip r:embed="rId12">
            <a:alphaModFix/>
          </a:blip>
          <a:stretch>
            <a:fillRect/>
          </a:stretch>
        </p:blipFill>
        <p:spPr>
          <a:xfrm>
            <a:off x="7646599" y="3182825"/>
            <a:ext cx="1361399" cy="1815173"/>
          </a:xfrm>
          <a:prstGeom prst="rect">
            <a:avLst/>
          </a:prstGeom>
          <a:noFill/>
          <a:ln>
            <a:noFill/>
          </a:ln>
        </p:spPr>
      </p:pic>
      <p:pic>
        <p:nvPicPr>
          <p:cNvPr id="102" name="Google Shape;102;p15" title="IMG_3507.JPG"/>
          <p:cNvPicPr preferRelativeResize="0"/>
          <p:nvPr/>
        </p:nvPicPr>
        <p:blipFill>
          <a:blip r:embed="rId13">
            <a:alphaModFix/>
          </a:blip>
          <a:stretch>
            <a:fillRect/>
          </a:stretch>
        </p:blipFill>
        <p:spPr>
          <a:xfrm>
            <a:off x="6177351" y="3862205"/>
            <a:ext cx="1572598" cy="117944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grpSp>
        <p:nvGrpSpPr>
          <p:cNvPr id="107" name="Google Shape;107;p16"/>
          <p:cNvGrpSpPr/>
          <p:nvPr/>
        </p:nvGrpSpPr>
        <p:grpSpPr>
          <a:xfrm>
            <a:off x="152400" y="0"/>
            <a:ext cx="8839200" cy="5143500"/>
            <a:chOff x="152400" y="0"/>
            <a:chExt cx="8839200" cy="5143500"/>
          </a:xfrm>
        </p:grpSpPr>
        <p:pic>
          <p:nvPicPr>
            <p:cNvPr id="108" name="Google Shape;108;p16"/>
            <p:cNvPicPr preferRelativeResize="0"/>
            <p:nvPr/>
          </p:nvPicPr>
          <p:blipFill>
            <a:blip r:embed="rId3">
              <a:alphaModFix/>
            </a:blip>
            <a:stretch>
              <a:fillRect/>
            </a:stretch>
          </p:blipFill>
          <p:spPr>
            <a:xfrm>
              <a:off x="152400" y="152400"/>
              <a:ext cx="826700" cy="4838702"/>
            </a:xfrm>
            <a:prstGeom prst="rect">
              <a:avLst/>
            </a:prstGeom>
            <a:noFill/>
            <a:ln>
              <a:noFill/>
            </a:ln>
          </p:spPr>
        </p:pic>
        <p:sp>
          <p:nvSpPr>
            <p:cNvPr id="109" name="Google Shape;109;p16"/>
            <p:cNvSpPr txBox="1"/>
            <p:nvPr/>
          </p:nvSpPr>
          <p:spPr>
            <a:xfrm>
              <a:off x="1148975" y="152400"/>
              <a:ext cx="3238500" cy="2062500"/>
            </a:xfrm>
            <a:prstGeom prst="rect">
              <a:avLst/>
            </a:prstGeom>
            <a:solidFill>
              <a:srgbClr val="FFFFFF"/>
            </a:solidFill>
            <a:ln cap="flat" cmpd="sng" w="9525">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00000"/>
                  </a:solidFill>
                </a:rPr>
                <a:t>Word Wizard</a:t>
              </a:r>
              <a:r>
                <a:rPr b="1" lang="en" sz="1800"/>
                <a:t> Winners</a:t>
              </a:r>
              <a:r>
                <a:rPr b="1" lang="en" sz="1800">
                  <a:solidFill>
                    <a:srgbClr val="000000"/>
                  </a:solidFill>
                </a:rPr>
                <a:t>:</a:t>
              </a:r>
              <a:endParaRPr b="1" sz="1800"/>
            </a:p>
            <a:p>
              <a:pPr indent="0" lvl="0" marL="0" rtl="0" algn="l">
                <a:spcBef>
                  <a:spcPts val="0"/>
                </a:spcBef>
                <a:spcAft>
                  <a:spcPts val="0"/>
                </a:spcAft>
                <a:buNone/>
              </a:pPr>
              <a:r>
                <a:rPr b="1" lang="en" sz="1800"/>
                <a:t>Year 3 - Class 7 (55,010)</a:t>
              </a:r>
              <a:endParaRPr b="1" sz="1800"/>
            </a:p>
            <a:p>
              <a:pPr indent="0" lvl="0" marL="0" rtl="0" algn="l">
                <a:spcBef>
                  <a:spcPts val="0"/>
                </a:spcBef>
                <a:spcAft>
                  <a:spcPts val="0"/>
                </a:spcAft>
                <a:buNone/>
              </a:pPr>
              <a:r>
                <a:rPr b="1" lang="en" sz="1800"/>
                <a:t>Year 4 - Class 10 (105,390)</a:t>
              </a:r>
              <a:endParaRPr b="1" sz="1800"/>
            </a:p>
            <a:p>
              <a:pPr indent="0" lvl="0" marL="0" rtl="0" algn="l">
                <a:spcBef>
                  <a:spcPts val="0"/>
                </a:spcBef>
                <a:spcAft>
                  <a:spcPts val="0"/>
                </a:spcAft>
                <a:buNone/>
              </a:pPr>
              <a:r>
                <a:rPr b="1" lang="en" sz="1800"/>
                <a:t>Year 5 - Class 11 (292,468)</a:t>
              </a:r>
              <a:endParaRPr b="1" sz="1800"/>
            </a:p>
            <a:p>
              <a:pPr indent="0" lvl="0" marL="0" rtl="0" algn="l">
                <a:spcBef>
                  <a:spcPts val="0"/>
                </a:spcBef>
                <a:spcAft>
                  <a:spcPts val="0"/>
                </a:spcAft>
                <a:buNone/>
              </a:pPr>
              <a:r>
                <a:rPr b="1" lang="en" sz="1800"/>
                <a:t>Year 6 - Class 13 (344,531)</a:t>
              </a:r>
              <a:endParaRPr b="1" sz="18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p:txBody>
        </p:sp>
        <p:pic>
          <p:nvPicPr>
            <p:cNvPr id="110" name="Google Shape;110;p16"/>
            <p:cNvPicPr preferRelativeResize="0"/>
            <p:nvPr/>
          </p:nvPicPr>
          <p:blipFill>
            <a:blip r:embed="rId4">
              <a:alphaModFix/>
            </a:blip>
            <a:stretch>
              <a:fillRect/>
            </a:stretch>
          </p:blipFill>
          <p:spPr>
            <a:xfrm>
              <a:off x="2524900" y="1607971"/>
              <a:ext cx="397705" cy="606925"/>
            </a:xfrm>
            <a:prstGeom prst="rect">
              <a:avLst/>
            </a:prstGeom>
            <a:noFill/>
            <a:ln>
              <a:noFill/>
            </a:ln>
          </p:spPr>
        </p:pic>
        <p:pic>
          <p:nvPicPr>
            <p:cNvPr id="111" name="Google Shape;111;p16"/>
            <p:cNvPicPr preferRelativeResize="0"/>
            <p:nvPr/>
          </p:nvPicPr>
          <p:blipFill>
            <a:blip r:embed="rId5">
              <a:alphaModFix/>
            </a:blip>
            <a:stretch>
              <a:fillRect/>
            </a:stretch>
          </p:blipFill>
          <p:spPr>
            <a:xfrm>
              <a:off x="1145575" y="2249800"/>
              <a:ext cx="3260402" cy="2880300"/>
            </a:xfrm>
            <a:prstGeom prst="rect">
              <a:avLst/>
            </a:prstGeom>
            <a:noFill/>
            <a:ln>
              <a:noFill/>
            </a:ln>
          </p:spPr>
        </p:pic>
        <p:pic>
          <p:nvPicPr>
            <p:cNvPr id="112" name="Google Shape;112;p16"/>
            <p:cNvPicPr preferRelativeResize="0"/>
            <p:nvPr/>
          </p:nvPicPr>
          <p:blipFill>
            <a:blip r:embed="rId6">
              <a:alphaModFix/>
            </a:blip>
            <a:stretch>
              <a:fillRect/>
            </a:stretch>
          </p:blipFill>
          <p:spPr>
            <a:xfrm>
              <a:off x="7277100" y="0"/>
              <a:ext cx="1714500" cy="5143500"/>
            </a:xfrm>
            <a:prstGeom prst="rect">
              <a:avLst/>
            </a:prstGeom>
            <a:noFill/>
            <a:ln>
              <a:noFill/>
            </a:ln>
          </p:spPr>
        </p:pic>
        <p:sp>
          <p:nvSpPr>
            <p:cNvPr id="113" name="Google Shape;113;p16"/>
            <p:cNvSpPr txBox="1"/>
            <p:nvPr/>
          </p:nvSpPr>
          <p:spPr>
            <a:xfrm>
              <a:off x="4557350" y="152400"/>
              <a:ext cx="2597100" cy="38295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114" name="Google Shape;114;p16"/>
            <p:cNvPicPr preferRelativeResize="0"/>
            <p:nvPr/>
          </p:nvPicPr>
          <p:blipFill>
            <a:blip r:embed="rId7">
              <a:alphaModFix/>
            </a:blip>
            <a:stretch>
              <a:fillRect/>
            </a:stretch>
          </p:blipFill>
          <p:spPr>
            <a:xfrm>
              <a:off x="4603412" y="229087"/>
              <a:ext cx="2457500" cy="760375"/>
            </a:xfrm>
            <a:prstGeom prst="rect">
              <a:avLst/>
            </a:prstGeom>
            <a:noFill/>
            <a:ln>
              <a:noFill/>
            </a:ln>
          </p:spPr>
        </p:pic>
        <p:sp>
          <p:nvSpPr>
            <p:cNvPr id="115" name="Google Shape;115;p16"/>
            <p:cNvSpPr txBox="1"/>
            <p:nvPr/>
          </p:nvSpPr>
          <p:spPr>
            <a:xfrm>
              <a:off x="4690700" y="989450"/>
              <a:ext cx="2274300" cy="28803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latin typeface="Roboto"/>
                  <a:ea typeface="Roboto"/>
                  <a:cs typeface="Roboto"/>
                  <a:sym typeface="Roboto"/>
                </a:rPr>
                <a:t>Fred says ‘Well done’ to Miss Blunt’s phonics group. You are working super hard to learn your set 2 sounds and read them in words! Keep it up. </a:t>
              </a:r>
              <a:endParaRPr sz="1700">
                <a:latin typeface="Roboto"/>
                <a:ea typeface="Roboto"/>
                <a:cs typeface="Roboto"/>
                <a:sym typeface="Roboto"/>
              </a:endParaRPr>
            </a:p>
          </p:txBody>
        </p:sp>
        <p:sp>
          <p:nvSpPr>
            <p:cNvPr id="116" name="Google Shape;116;p16"/>
            <p:cNvSpPr txBox="1"/>
            <p:nvPr/>
          </p:nvSpPr>
          <p:spPr>
            <a:xfrm>
              <a:off x="2524900" y="3149750"/>
              <a:ext cx="1402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sp>
        <p:nvSpPr>
          <p:cNvPr id="117" name="Google Shape;117;p16"/>
          <p:cNvSpPr txBox="1"/>
          <p:nvPr/>
        </p:nvSpPr>
        <p:spPr>
          <a:xfrm>
            <a:off x="1500450" y="3200200"/>
            <a:ext cx="2619300" cy="138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latin typeface="Roboto"/>
              <a:ea typeface="Roboto"/>
              <a:cs typeface="Roboto"/>
              <a:sym typeface="Roboto"/>
            </a:endParaRPr>
          </a:p>
        </p:txBody>
      </p:sp>
      <p:sp>
        <p:nvSpPr>
          <p:cNvPr id="118" name="Google Shape;118;p16"/>
          <p:cNvSpPr txBox="1"/>
          <p:nvPr/>
        </p:nvSpPr>
        <p:spPr>
          <a:xfrm>
            <a:off x="1390275" y="2932500"/>
            <a:ext cx="2802600" cy="22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Roboto"/>
                <a:ea typeface="Roboto"/>
                <a:cs typeface="Roboto"/>
                <a:sym typeface="Roboto"/>
              </a:rPr>
              <a:t>Mrs Wilson recommends Susan Laughs. </a:t>
            </a:r>
            <a:r>
              <a:rPr lang="en" sz="1050">
                <a:solidFill>
                  <a:srgbClr val="0F1111"/>
                </a:solidFill>
                <a:highlight>
                  <a:srgbClr val="FFFFFF"/>
                </a:highlight>
              </a:rPr>
              <a:t>She swims with her father, works hard in school, plays with her friends -- and even rides a horse. Lively, thoughtfully drawn illustrations show a busy, happy little girl with whom many children will identify. Not until the end of the story is it revealed that Susan uses a wheelchair. A celebration of all that is possible and that ‘disability’ does not mean ‘</a:t>
            </a:r>
            <a:r>
              <a:rPr lang="en" sz="1050">
                <a:solidFill>
                  <a:srgbClr val="0F1111"/>
                </a:solidFill>
                <a:highlight>
                  <a:srgbClr val="FFFFFF"/>
                </a:highlight>
              </a:rPr>
              <a:t>disadvantage</a:t>
            </a:r>
            <a:r>
              <a:rPr lang="en" sz="1050">
                <a:solidFill>
                  <a:srgbClr val="0F1111"/>
                </a:solidFill>
                <a:highlight>
                  <a:srgbClr val="FFFFFF"/>
                </a:highlight>
              </a:rPr>
              <a:t>’.</a:t>
            </a:r>
            <a:endParaRPr sz="1100">
              <a:latin typeface="Roboto"/>
              <a:ea typeface="Roboto"/>
              <a:cs typeface="Roboto"/>
              <a:sym typeface="Roboto"/>
            </a:endParaRPr>
          </a:p>
        </p:txBody>
      </p:sp>
      <p:sp>
        <p:nvSpPr>
          <p:cNvPr id="119" name="Google Shape;119;p16"/>
          <p:cNvSpPr txBox="1"/>
          <p:nvPr/>
        </p:nvSpPr>
        <p:spPr>
          <a:xfrm>
            <a:off x="7230000" y="739225"/>
            <a:ext cx="1845000" cy="264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Roboto"/>
                <a:ea typeface="Roboto"/>
                <a:cs typeface="Roboto"/>
                <a:sym typeface="Roboto"/>
              </a:rPr>
              <a:t>Miss Turner recommends</a:t>
            </a:r>
            <a:endParaRPr sz="1200">
              <a:latin typeface="Roboto"/>
              <a:ea typeface="Roboto"/>
              <a:cs typeface="Roboto"/>
              <a:sym typeface="Roboto"/>
            </a:endParaRPr>
          </a:p>
          <a:p>
            <a:pPr indent="0" lvl="0" marL="0" rtl="0" algn="l">
              <a:spcBef>
                <a:spcPts val="0"/>
              </a:spcBef>
              <a:spcAft>
                <a:spcPts val="0"/>
              </a:spcAft>
              <a:buNone/>
            </a:pPr>
            <a:r>
              <a:rPr lang="en" sz="1000">
                <a:latin typeface="Roboto"/>
                <a:ea typeface="Roboto"/>
                <a:cs typeface="Roboto"/>
                <a:sym typeface="Roboto"/>
              </a:rPr>
              <a:t>The Last Journey by Stacy Gregg.</a:t>
            </a:r>
            <a:endParaRPr sz="1000">
              <a:latin typeface="Roboto"/>
              <a:ea typeface="Roboto"/>
              <a:cs typeface="Roboto"/>
              <a:sym typeface="Roboto"/>
            </a:endParaRPr>
          </a:p>
          <a:p>
            <a:pPr indent="0" lvl="0" marL="0" rtl="0" algn="l">
              <a:spcBef>
                <a:spcPts val="0"/>
              </a:spcBef>
              <a:spcAft>
                <a:spcPts val="0"/>
              </a:spcAft>
              <a:buNone/>
            </a:pPr>
            <a:r>
              <a:rPr lang="en" sz="1000"/>
              <a:t>Pusskin lives a charmed life with his loving owner, Lottie. The bond between them is unbreakable, or so they both thought. But when birds start to disappear, cats are blamed. Pusskin and his feline friends have to band together and embark on an epic journey. Lottie wants to bring her beloved pet home. But for Pusskin to have any chance of survival, she may just have to let him go.</a:t>
            </a:r>
            <a:endParaRPr sz="10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p:txBody>
      </p:sp>
      <p:pic>
        <p:nvPicPr>
          <p:cNvPr id="120" name="Google Shape;120;p16"/>
          <p:cNvPicPr preferRelativeResize="0"/>
          <p:nvPr/>
        </p:nvPicPr>
        <p:blipFill>
          <a:blip r:embed="rId8">
            <a:alphaModFix/>
          </a:blip>
          <a:stretch>
            <a:fillRect/>
          </a:stretch>
        </p:blipFill>
        <p:spPr>
          <a:xfrm>
            <a:off x="7315348" y="3714675"/>
            <a:ext cx="701375" cy="1074900"/>
          </a:xfrm>
          <a:prstGeom prst="rect">
            <a:avLst/>
          </a:prstGeom>
          <a:noFill/>
          <a:ln>
            <a:noFill/>
          </a:ln>
        </p:spPr>
      </p:pic>
      <p:pic>
        <p:nvPicPr>
          <p:cNvPr id="121" name="Google Shape;121;p16" title="download.jpg"/>
          <p:cNvPicPr preferRelativeResize="0"/>
          <p:nvPr/>
        </p:nvPicPr>
        <p:blipFill>
          <a:blip r:embed="rId9">
            <a:alphaModFix/>
          </a:blip>
          <a:stretch>
            <a:fillRect/>
          </a:stretch>
        </p:blipFill>
        <p:spPr>
          <a:xfrm>
            <a:off x="4119738" y="3788638"/>
            <a:ext cx="1266175" cy="12661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17"/>
          <p:cNvPicPr preferRelativeResize="0"/>
          <p:nvPr/>
        </p:nvPicPr>
        <p:blipFill>
          <a:blip r:embed="rId3">
            <a:alphaModFix/>
          </a:blip>
          <a:stretch>
            <a:fillRect/>
          </a:stretch>
        </p:blipFill>
        <p:spPr>
          <a:xfrm>
            <a:off x="353938" y="152400"/>
            <a:ext cx="3130916" cy="2419351"/>
          </a:xfrm>
          <a:prstGeom prst="rect">
            <a:avLst/>
          </a:prstGeom>
          <a:noFill/>
          <a:ln>
            <a:noFill/>
          </a:ln>
        </p:spPr>
      </p:pic>
      <p:sp>
        <p:nvSpPr>
          <p:cNvPr id="127" name="Google Shape;127;p17"/>
          <p:cNvSpPr txBox="1"/>
          <p:nvPr/>
        </p:nvSpPr>
        <p:spPr>
          <a:xfrm>
            <a:off x="152400" y="2571750"/>
            <a:ext cx="3534000" cy="24195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We are aiming for 97% attendance. </a:t>
            </a:r>
            <a:endParaRPr sz="1800">
              <a:solidFill>
                <a:srgbClr val="737373"/>
              </a:solidFill>
              <a:latin typeface="Roboto"/>
              <a:ea typeface="Roboto"/>
              <a:cs typeface="Roboto"/>
              <a:sym typeface="Roboto"/>
            </a:endParaRPr>
          </a:p>
          <a:p>
            <a:pPr indent="0" lvl="0" marL="0" rtl="0" algn="l">
              <a:spcBef>
                <a:spcPts val="0"/>
              </a:spcBef>
              <a:spcAft>
                <a:spcPts val="0"/>
              </a:spcAft>
              <a:buNone/>
            </a:pPr>
            <a:r>
              <a:t/>
            </a:r>
            <a:endParaRPr sz="1800">
              <a:solidFill>
                <a:srgbClr val="737373"/>
              </a:solidFill>
              <a:latin typeface="Roboto"/>
              <a:ea typeface="Roboto"/>
              <a:cs typeface="Roboto"/>
              <a:sym typeface="Roboto"/>
            </a:endParaRPr>
          </a:p>
          <a:p>
            <a:pPr indent="0" lvl="0" marL="0" rtl="0" algn="l">
              <a:spcBef>
                <a:spcPts val="0"/>
              </a:spcBef>
              <a:spcAft>
                <a:spcPts val="0"/>
              </a:spcAft>
              <a:buNone/>
            </a:pPr>
            <a:r>
              <a:rPr lang="en" sz="1800">
                <a:solidFill>
                  <a:srgbClr val="737373"/>
                </a:solidFill>
                <a:latin typeface="Roboto"/>
                <a:ea typeface="Roboto"/>
                <a:cs typeface="Roboto"/>
                <a:sym typeface="Roboto"/>
              </a:rPr>
              <a:t>This week, our classes with the highest attendance are…</a:t>
            </a:r>
            <a:endParaRPr sz="1800">
              <a:solidFill>
                <a:srgbClr val="737373"/>
              </a:solidFill>
              <a:latin typeface="Roboto"/>
              <a:ea typeface="Roboto"/>
              <a:cs typeface="Roboto"/>
              <a:sym typeface="Roboto"/>
            </a:endParaRPr>
          </a:p>
          <a:p>
            <a:pPr indent="0" lvl="0" marL="0" rtl="0" algn="l">
              <a:spcBef>
                <a:spcPts val="0"/>
              </a:spcBef>
              <a:spcAft>
                <a:spcPts val="0"/>
              </a:spcAft>
              <a:buNone/>
            </a:pPr>
            <a:r>
              <a:rPr lang="en" sz="1800">
                <a:solidFill>
                  <a:srgbClr val="737373"/>
                </a:solidFill>
                <a:latin typeface="Roboto"/>
                <a:ea typeface="Roboto"/>
                <a:cs typeface="Roboto"/>
                <a:sym typeface="Roboto"/>
              </a:rPr>
              <a:t>KS1 - Class  2  98.61%</a:t>
            </a:r>
            <a:br>
              <a:rPr lang="en" sz="1800">
                <a:solidFill>
                  <a:srgbClr val="737373"/>
                </a:solidFill>
                <a:latin typeface="Roboto"/>
                <a:ea typeface="Roboto"/>
                <a:cs typeface="Roboto"/>
                <a:sym typeface="Roboto"/>
              </a:rPr>
            </a:br>
            <a:r>
              <a:rPr lang="en" sz="1800">
                <a:solidFill>
                  <a:srgbClr val="737373"/>
                </a:solidFill>
                <a:latin typeface="Roboto"/>
                <a:ea typeface="Roboto"/>
                <a:cs typeface="Roboto"/>
                <a:sym typeface="Roboto"/>
              </a:rPr>
              <a:t>KS2 - Class  7  97.12% </a:t>
            </a:r>
            <a:endParaRPr sz="1800">
              <a:solidFill>
                <a:srgbClr val="737373"/>
              </a:solidFill>
              <a:latin typeface="Roboto"/>
              <a:ea typeface="Roboto"/>
              <a:cs typeface="Roboto"/>
              <a:sym typeface="Roboto"/>
            </a:endParaRPr>
          </a:p>
          <a:p>
            <a:pPr indent="0" lvl="0" marL="0" rtl="0" algn="ctr">
              <a:spcBef>
                <a:spcPts val="0"/>
              </a:spcBef>
              <a:spcAft>
                <a:spcPts val="0"/>
              </a:spcAft>
              <a:buNone/>
            </a:pPr>
            <a:r>
              <a:rPr lang="en" sz="1800">
                <a:solidFill>
                  <a:srgbClr val="0277BD"/>
                </a:solidFill>
                <a:latin typeface="Roboto"/>
                <a:ea typeface="Roboto"/>
                <a:cs typeface="Roboto"/>
                <a:sym typeface="Roboto"/>
              </a:rPr>
              <a:t>WELL DONE</a:t>
            </a:r>
            <a:endParaRPr sz="1800">
              <a:solidFill>
                <a:srgbClr val="0277BD"/>
              </a:solidFill>
              <a:latin typeface="Roboto"/>
              <a:ea typeface="Roboto"/>
              <a:cs typeface="Roboto"/>
              <a:sym typeface="Roboto"/>
            </a:endParaRPr>
          </a:p>
          <a:p>
            <a:pPr indent="0" lvl="0" marL="0" rtl="0" algn="l">
              <a:spcBef>
                <a:spcPts val="0"/>
              </a:spcBef>
              <a:spcAft>
                <a:spcPts val="0"/>
              </a:spcAft>
              <a:buNone/>
            </a:pPr>
            <a:r>
              <a:t/>
            </a:r>
            <a:endParaRPr sz="1800">
              <a:solidFill>
                <a:srgbClr val="737373"/>
              </a:solidFill>
              <a:latin typeface="Roboto"/>
              <a:ea typeface="Roboto"/>
              <a:cs typeface="Roboto"/>
              <a:sym typeface="Roboto"/>
            </a:endParaRPr>
          </a:p>
          <a:p>
            <a:pPr indent="0" lvl="0" marL="0" rtl="0" algn="ctr">
              <a:spcBef>
                <a:spcPts val="0"/>
              </a:spcBef>
              <a:spcAft>
                <a:spcPts val="0"/>
              </a:spcAft>
              <a:buNone/>
            </a:pPr>
            <a:r>
              <a:t/>
            </a:r>
            <a:endParaRPr sz="1800">
              <a:solidFill>
                <a:srgbClr val="0000FF"/>
              </a:solidFill>
              <a:latin typeface="Roboto"/>
              <a:ea typeface="Roboto"/>
              <a:cs typeface="Roboto"/>
              <a:sym typeface="Roboto"/>
            </a:endParaRPr>
          </a:p>
        </p:txBody>
      </p:sp>
      <p:sp>
        <p:nvSpPr>
          <p:cNvPr id="128" name="Google Shape;128;p17"/>
          <p:cNvSpPr txBox="1"/>
          <p:nvPr/>
        </p:nvSpPr>
        <p:spPr>
          <a:xfrm>
            <a:off x="0" y="421481"/>
            <a:ext cx="1886100" cy="46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129" name="Google Shape;129;p17" title="Food Festival poster.png"/>
          <p:cNvPicPr preferRelativeResize="0"/>
          <p:nvPr/>
        </p:nvPicPr>
        <p:blipFill>
          <a:blip r:embed="rId4">
            <a:alphaModFix/>
          </a:blip>
          <a:stretch>
            <a:fillRect/>
          </a:stretch>
        </p:blipFill>
        <p:spPr>
          <a:xfrm>
            <a:off x="6325900" y="152400"/>
            <a:ext cx="2700668" cy="4838697"/>
          </a:xfrm>
          <a:prstGeom prst="rect">
            <a:avLst/>
          </a:prstGeom>
          <a:noFill/>
          <a:ln>
            <a:noFill/>
          </a:ln>
        </p:spPr>
      </p:pic>
      <p:sp>
        <p:nvSpPr>
          <p:cNvPr id="130" name="Google Shape;130;p17"/>
          <p:cNvSpPr txBox="1"/>
          <p:nvPr/>
        </p:nvSpPr>
        <p:spPr>
          <a:xfrm>
            <a:off x="3816400" y="152400"/>
            <a:ext cx="2509500" cy="26460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Roboto"/>
                <a:ea typeface="Roboto"/>
                <a:cs typeface="Roboto"/>
                <a:sym typeface="Roboto"/>
              </a:rPr>
              <a:t>Can you help us? Do you have links to food growing or production in our local area? We’re </a:t>
            </a:r>
            <a:r>
              <a:rPr lang="en" sz="1800">
                <a:latin typeface="Roboto"/>
                <a:ea typeface="Roboto"/>
                <a:cs typeface="Roboto"/>
                <a:sym typeface="Roboto"/>
              </a:rPr>
              <a:t>looking</a:t>
            </a:r>
            <a:r>
              <a:rPr lang="en" sz="1800">
                <a:latin typeface="Roboto"/>
                <a:ea typeface="Roboto"/>
                <a:cs typeface="Roboto"/>
                <a:sym typeface="Roboto"/>
              </a:rPr>
              <a:t> for local food heroes to inspire our pupils during our food festival week 22nd - 26th June. </a:t>
            </a:r>
            <a:endParaRPr sz="1800">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id="135" name="Google Shape;135;p18"/>
          <p:cNvPicPr preferRelativeResize="0"/>
          <p:nvPr/>
        </p:nvPicPr>
        <p:blipFill>
          <a:blip r:embed="rId3">
            <a:alphaModFix/>
          </a:blip>
          <a:stretch>
            <a:fillRect/>
          </a:stretch>
        </p:blipFill>
        <p:spPr>
          <a:xfrm>
            <a:off x="152400" y="152400"/>
            <a:ext cx="3422672" cy="4838699"/>
          </a:xfrm>
          <a:prstGeom prst="rect">
            <a:avLst/>
          </a:prstGeom>
          <a:noFill/>
          <a:ln>
            <a:noFill/>
          </a:ln>
        </p:spPr>
      </p:pic>
      <p:pic>
        <p:nvPicPr>
          <p:cNvPr id="136" name="Google Shape;136;p18"/>
          <p:cNvPicPr preferRelativeResize="0"/>
          <p:nvPr/>
        </p:nvPicPr>
        <p:blipFill>
          <a:blip r:embed="rId4">
            <a:alphaModFix/>
          </a:blip>
          <a:stretch>
            <a:fillRect/>
          </a:stretch>
        </p:blipFill>
        <p:spPr>
          <a:xfrm>
            <a:off x="4061117" y="152400"/>
            <a:ext cx="4838700" cy="4838700"/>
          </a:xfrm>
          <a:prstGeom prst="rect">
            <a:avLst/>
          </a:prstGeom>
          <a:noFill/>
          <a:ln>
            <a:noFill/>
          </a:ln>
        </p:spPr>
      </p:pic>
      <p:sp>
        <p:nvSpPr>
          <p:cNvPr id="137" name="Google Shape;137;p18"/>
          <p:cNvSpPr txBox="1"/>
          <p:nvPr/>
        </p:nvSpPr>
        <p:spPr>
          <a:xfrm>
            <a:off x="467375" y="1328325"/>
            <a:ext cx="3107700" cy="36627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lang="en" sz="1200">
                <a:highlight>
                  <a:srgbClr val="FFFF00"/>
                </a:highlight>
                <a:latin typeface="Calibri"/>
                <a:ea typeface="Calibri"/>
                <a:cs typeface="Calibri"/>
                <a:sym typeface="Calibri"/>
              </a:rPr>
              <a:t>SATS Week (Year 6) Week Beg  11th May</a:t>
            </a:r>
            <a:endParaRPr sz="1200">
              <a:highlight>
                <a:srgbClr val="FFFF00"/>
              </a:highlight>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PTFA Meeting	Monday 18th May 5.15pm</a:t>
            </a:r>
            <a:endParaRPr sz="1200">
              <a:highlight>
                <a:srgbClr val="FFFF00"/>
              </a:highlight>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PTFA Summer Disco   Thursday 21st May</a:t>
            </a:r>
            <a:endParaRPr sz="1200">
              <a:latin typeface="Calibri"/>
              <a:ea typeface="Calibri"/>
              <a:cs typeface="Calibri"/>
              <a:sym typeface="Calibri"/>
            </a:endParaRPr>
          </a:p>
          <a:p>
            <a:pPr indent="0" lvl="0" marL="0" rtl="0" algn="l">
              <a:lnSpc>
                <a:spcPct val="107916"/>
              </a:lnSpc>
              <a:spcBef>
                <a:spcPts val="800"/>
              </a:spcBef>
              <a:spcAft>
                <a:spcPts val="0"/>
              </a:spcAft>
              <a:buNone/>
            </a:pPr>
            <a:r>
              <a:rPr b="1" lang="en" sz="1200">
                <a:latin typeface="Calibri"/>
                <a:ea typeface="Calibri"/>
                <a:cs typeface="Calibri"/>
                <a:sym typeface="Calibri"/>
              </a:rPr>
              <a:t>L</a:t>
            </a:r>
            <a:r>
              <a:rPr b="1" lang="en" sz="1200">
                <a:latin typeface="Calibri"/>
                <a:ea typeface="Calibri"/>
                <a:cs typeface="Calibri"/>
                <a:sym typeface="Calibri"/>
              </a:rPr>
              <a:t>AST DAY  THURSDAY 21st May</a:t>
            </a:r>
            <a:endParaRPr b="1" sz="1200">
              <a:latin typeface="Calibri"/>
              <a:ea typeface="Calibri"/>
              <a:cs typeface="Calibri"/>
              <a:sym typeface="Calibri"/>
            </a:endParaRPr>
          </a:p>
          <a:p>
            <a:pPr indent="0" lvl="0" marL="0" rtl="0" algn="l">
              <a:lnSpc>
                <a:spcPct val="107916"/>
              </a:lnSpc>
              <a:spcBef>
                <a:spcPts val="800"/>
              </a:spcBef>
              <a:spcAft>
                <a:spcPts val="0"/>
              </a:spcAft>
              <a:buNone/>
            </a:pPr>
            <a:r>
              <a:rPr b="1" lang="en" sz="1200">
                <a:highlight>
                  <a:srgbClr val="FFFF00"/>
                </a:highlight>
                <a:latin typeface="Calibri"/>
                <a:ea typeface="Calibri"/>
                <a:cs typeface="Calibri"/>
                <a:sym typeface="Calibri"/>
              </a:rPr>
              <a:t>TRAINING DAY - SCHOOL CLOSED 22nd May</a:t>
            </a:r>
            <a:endParaRPr b="1" sz="1200">
              <a:highlight>
                <a:srgbClr val="FFFF00"/>
              </a:highlight>
              <a:latin typeface="Calibri"/>
              <a:ea typeface="Calibri"/>
              <a:cs typeface="Calibri"/>
              <a:sym typeface="Calibri"/>
            </a:endParaRPr>
          </a:p>
          <a:p>
            <a:pPr indent="0" lvl="0" marL="0" rtl="0" algn="l">
              <a:lnSpc>
                <a:spcPct val="107916"/>
              </a:lnSpc>
              <a:spcBef>
                <a:spcPts val="800"/>
              </a:spcBef>
              <a:spcAft>
                <a:spcPts val="0"/>
              </a:spcAft>
              <a:buNone/>
            </a:pPr>
            <a:r>
              <a:rPr b="1" lang="en" sz="1200">
                <a:highlight>
                  <a:srgbClr val="FFFF00"/>
                </a:highlight>
                <a:latin typeface="Calibri"/>
                <a:ea typeface="Calibri"/>
                <a:cs typeface="Calibri"/>
                <a:sym typeface="Calibri"/>
              </a:rPr>
              <a:t>HALF TERM  Monday 25th - Friday 29th May</a:t>
            </a:r>
            <a:endParaRPr b="1" sz="1200">
              <a:highlight>
                <a:srgbClr val="FFFF00"/>
              </a:highlight>
              <a:latin typeface="Calibri"/>
              <a:ea typeface="Calibri"/>
              <a:cs typeface="Calibri"/>
              <a:sym typeface="Calibri"/>
            </a:endParaRPr>
          </a:p>
          <a:p>
            <a:pPr indent="0" lvl="0" marL="0" rtl="0" algn="l">
              <a:spcBef>
                <a:spcPts val="800"/>
              </a:spcBef>
              <a:spcAft>
                <a:spcPts val="0"/>
              </a:spcAft>
              <a:buNone/>
            </a:pPr>
            <a:r>
              <a:rPr lang="en" sz="1200">
                <a:latin typeface="Calibri"/>
                <a:ea typeface="Calibri"/>
                <a:cs typeface="Calibri"/>
                <a:sym typeface="Calibri"/>
              </a:rPr>
              <a:t>Year 6 to the Fire Station Wednesday 3rd June</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New Reception Parents Sept  2026 meeting </a:t>
            </a:r>
            <a:br>
              <a:rPr lang="en" sz="1200">
                <a:latin typeface="Calibri"/>
                <a:ea typeface="Calibri"/>
                <a:cs typeface="Calibri"/>
                <a:sym typeface="Calibri"/>
              </a:rPr>
            </a:br>
            <a:r>
              <a:rPr lang="en" sz="1200">
                <a:latin typeface="Calibri"/>
                <a:ea typeface="Calibri"/>
                <a:cs typeface="Calibri"/>
                <a:sym typeface="Calibri"/>
              </a:rPr>
              <a:t>			Thursday 4th June 6pm</a:t>
            </a:r>
            <a:endParaRPr sz="1200">
              <a:latin typeface="Calibri"/>
              <a:ea typeface="Calibri"/>
              <a:cs typeface="Calibri"/>
              <a:sym typeface="Calibri"/>
            </a:endParaRPr>
          </a:p>
          <a:p>
            <a:pPr indent="0" lvl="0" marL="0" rtl="0" algn="l">
              <a:spcBef>
                <a:spcPts val="800"/>
              </a:spcBef>
              <a:spcAft>
                <a:spcPts val="0"/>
              </a:spcAft>
              <a:buNone/>
            </a:pPr>
            <a:r>
              <a:rPr lang="en" sz="1100">
                <a:latin typeface="Calibri"/>
                <a:ea typeface="Calibri"/>
                <a:cs typeface="Calibri"/>
                <a:sym typeface="Calibri"/>
              </a:rPr>
              <a:t>Non uniform day for summer fair donations</a:t>
            </a:r>
            <a:r>
              <a:rPr lang="en" sz="1200">
                <a:latin typeface="Calibri"/>
                <a:ea typeface="Calibri"/>
                <a:cs typeface="Calibri"/>
                <a:sym typeface="Calibri"/>
              </a:rPr>
              <a:t> 	Friday 5th June</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Cavalry Food Festival Week 22-26th June</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Summer Fair 26th June</a:t>
            </a:r>
            <a:endParaRPr sz="1200">
              <a:latin typeface="Calibri"/>
              <a:ea typeface="Calibri"/>
              <a:cs typeface="Calibri"/>
              <a:sym typeface="Calibri"/>
            </a:endParaRPr>
          </a:p>
          <a:p>
            <a:pPr indent="0" lvl="0" marL="0" rtl="0" algn="l">
              <a:lnSpc>
                <a:spcPct val="107916"/>
              </a:lnSpc>
              <a:spcBef>
                <a:spcPts val="800"/>
              </a:spcBef>
              <a:spcAft>
                <a:spcPts val="0"/>
              </a:spcAft>
              <a:buNone/>
            </a:pPr>
            <a:r>
              <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                                  </a:t>
            </a:r>
            <a:endParaRPr sz="1200">
              <a:latin typeface="Calibri"/>
              <a:ea typeface="Calibri"/>
              <a:cs typeface="Calibri"/>
              <a:sym typeface="Calibri"/>
            </a:endParaRPr>
          </a:p>
          <a:p>
            <a:pPr indent="0" lvl="0" marL="4114800" rtl="0" algn="l">
              <a:lnSpc>
                <a:spcPct val="107916"/>
              </a:lnSpc>
              <a:spcBef>
                <a:spcPts val="800"/>
              </a:spcBef>
              <a:spcAft>
                <a:spcPts val="800"/>
              </a:spcAft>
              <a:buNone/>
            </a:pPr>
            <a:r>
              <a:rPr lang="en" sz="1200">
                <a:latin typeface="Calibri"/>
                <a:ea typeface="Calibri"/>
                <a:cs typeface="Calibri"/>
                <a:sym typeface="Calibri"/>
              </a:rPr>
              <a:t>  </a:t>
            </a:r>
            <a:endParaRPr>
              <a:solidFill>
                <a:schemeClr val="lt2"/>
              </a:solidFill>
              <a:latin typeface="Roboto"/>
              <a:ea typeface="Roboto"/>
              <a:cs typeface="Roboto"/>
              <a:sym typeface="Roboto"/>
            </a:endParaRPr>
          </a:p>
        </p:txBody>
      </p:sp>
      <p:pic>
        <p:nvPicPr>
          <p:cNvPr id="138" name="Google Shape;138;p18" title="download.jpg"/>
          <p:cNvPicPr preferRelativeResize="0"/>
          <p:nvPr/>
        </p:nvPicPr>
        <p:blipFill>
          <a:blip r:embed="rId5">
            <a:alphaModFix/>
          </a:blip>
          <a:stretch>
            <a:fillRect/>
          </a:stretch>
        </p:blipFill>
        <p:spPr>
          <a:xfrm>
            <a:off x="4769145" y="1448338"/>
            <a:ext cx="3422675" cy="34226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9"/>
          <p:cNvSpPr txBox="1"/>
          <p:nvPr>
            <p:ph idx="1" type="body"/>
          </p:nvPr>
        </p:nvSpPr>
        <p:spPr>
          <a:xfrm>
            <a:off x="226075" y="1452950"/>
            <a:ext cx="2808000" cy="31635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1400"/>
              <a:t>Contact us:</a:t>
            </a:r>
            <a:endParaRPr sz="1400"/>
          </a:p>
          <a:p>
            <a:pPr indent="0" lvl="0" marL="0" rtl="0" algn="l">
              <a:spcBef>
                <a:spcPts val="1600"/>
              </a:spcBef>
              <a:spcAft>
                <a:spcPts val="0"/>
              </a:spcAft>
              <a:buNone/>
            </a:pPr>
            <a:r>
              <a:rPr lang="en" sz="1400"/>
              <a:t>Cavalry Primary School</a:t>
            </a:r>
            <a:br>
              <a:rPr lang="en" sz="1400"/>
            </a:br>
            <a:r>
              <a:rPr lang="en" sz="1400"/>
              <a:t>Cavalry Drive</a:t>
            </a:r>
            <a:br>
              <a:rPr lang="en" sz="1400"/>
            </a:br>
            <a:r>
              <a:rPr lang="en" sz="1400"/>
              <a:t>March</a:t>
            </a:r>
            <a:br>
              <a:rPr lang="en" sz="1400"/>
            </a:br>
            <a:r>
              <a:rPr lang="en" sz="1400"/>
              <a:t>Cambridgeshire</a:t>
            </a:r>
            <a:br>
              <a:rPr lang="en" sz="1400"/>
            </a:br>
            <a:r>
              <a:rPr lang="en" sz="1400"/>
              <a:t>PE15 9EQ</a:t>
            </a:r>
            <a:endParaRPr sz="1400"/>
          </a:p>
          <a:p>
            <a:pPr indent="0" lvl="0" marL="0" rtl="0" algn="l">
              <a:spcBef>
                <a:spcPts val="1600"/>
              </a:spcBef>
              <a:spcAft>
                <a:spcPts val="0"/>
              </a:spcAft>
              <a:buNone/>
            </a:pPr>
            <a:r>
              <a:rPr lang="en" sz="1400" u="sng">
                <a:hlinkClick r:id="rId3"/>
              </a:rPr>
              <a:t>office@cavalryprimary.org</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Tel: 01354 652814</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a:solidFill>
                <a:srgbClr val="F9FAFB"/>
              </a:solidFill>
              <a:highlight>
                <a:srgbClr val="0F1C59"/>
              </a:highlight>
              <a:latin typeface="Arial"/>
              <a:ea typeface="Arial"/>
              <a:cs typeface="Arial"/>
              <a:sym typeface="Arial"/>
            </a:endParaRPr>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 </a:t>
            </a:r>
            <a:endParaRPr sz="1400"/>
          </a:p>
        </p:txBody>
      </p:sp>
      <p:pic>
        <p:nvPicPr>
          <p:cNvPr descr="Black and white upward shot of Golden Gate Bridge" id="144" name="Google Shape;144;p19"/>
          <p:cNvPicPr preferRelativeResize="0"/>
          <p:nvPr/>
        </p:nvPicPr>
        <p:blipFill rotWithShape="1">
          <a:blip r:embed="rId4">
            <a:alphaModFix/>
          </a:blip>
          <a:srcRect b="0" l="19072" r="4854" t="10"/>
          <a:stretch/>
        </p:blipFill>
        <p:spPr>
          <a:xfrm>
            <a:off x="3274676" y="0"/>
            <a:ext cx="5869325" cy="5143504"/>
          </a:xfrm>
          <a:prstGeom prst="rect">
            <a:avLst/>
          </a:prstGeom>
          <a:noFill/>
          <a:ln>
            <a:noFill/>
          </a:ln>
        </p:spPr>
      </p:pic>
      <p:pic>
        <p:nvPicPr>
          <p:cNvPr id="145" name="Google Shape;145;p19"/>
          <p:cNvPicPr preferRelativeResize="0"/>
          <p:nvPr/>
        </p:nvPicPr>
        <p:blipFill>
          <a:blip r:embed="rId5">
            <a:alphaModFix/>
          </a:blip>
          <a:stretch>
            <a:fillRect/>
          </a:stretch>
        </p:blipFill>
        <p:spPr>
          <a:xfrm flipH="1">
            <a:off x="1277850" y="238675"/>
            <a:ext cx="1150651" cy="1095299"/>
          </a:xfrm>
          <a:prstGeom prst="rect">
            <a:avLst/>
          </a:prstGeom>
          <a:noFill/>
          <a:ln>
            <a:noFill/>
          </a:ln>
        </p:spPr>
      </p:pic>
      <p:sp>
        <p:nvSpPr>
          <p:cNvPr id="146" name="Google Shape;146;p19"/>
          <p:cNvSpPr txBox="1"/>
          <p:nvPr/>
        </p:nvSpPr>
        <p:spPr>
          <a:xfrm>
            <a:off x="389075" y="560100"/>
            <a:ext cx="962100" cy="56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lt1"/>
                </a:solidFill>
                <a:latin typeface="Roboto"/>
                <a:ea typeface="Roboto"/>
                <a:cs typeface="Roboto"/>
                <a:sym typeface="Roboto"/>
              </a:rPr>
              <a:t>Cavalry Website</a:t>
            </a:r>
            <a:endParaRPr sz="1500">
              <a:solidFill>
                <a:schemeClr val="lt1"/>
              </a:solidFill>
              <a:latin typeface="Roboto"/>
              <a:ea typeface="Roboto"/>
              <a:cs typeface="Roboto"/>
              <a:sym typeface="Roboto"/>
            </a:endParaRPr>
          </a:p>
        </p:txBody>
      </p:sp>
      <p:pic>
        <p:nvPicPr>
          <p:cNvPr id="147" name="Google Shape;147;p19"/>
          <p:cNvPicPr preferRelativeResize="0"/>
          <p:nvPr/>
        </p:nvPicPr>
        <p:blipFill>
          <a:blip r:embed="rId6">
            <a:alphaModFix/>
          </a:blip>
          <a:stretch>
            <a:fillRect/>
          </a:stretch>
        </p:blipFill>
        <p:spPr>
          <a:xfrm>
            <a:off x="3274675" y="0"/>
            <a:ext cx="5869325" cy="51434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