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b07454db32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b07454db3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d3724a11d4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d3724a11d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fd3798447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fd3798447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fd3798447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fd3798447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fd3798447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fd3798447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c6f73a04f_0_4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c6f73a04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25.jpg"/><Relationship Id="rId10" Type="http://schemas.openxmlformats.org/officeDocument/2006/relationships/image" Target="../media/image24.jpg"/><Relationship Id="rId9" Type="http://schemas.openxmlformats.org/officeDocument/2006/relationships/image" Target="../media/image29.jpg"/><Relationship Id="rId5" Type="http://schemas.openxmlformats.org/officeDocument/2006/relationships/image" Target="../media/image28.jpg"/><Relationship Id="rId6" Type="http://schemas.openxmlformats.org/officeDocument/2006/relationships/image" Target="../media/image27.jpg"/><Relationship Id="rId7" Type="http://schemas.openxmlformats.org/officeDocument/2006/relationships/image" Target="../media/image23.jpg"/><Relationship Id="rId8" Type="http://schemas.openxmlformats.org/officeDocument/2006/relationships/image" Target="../media/image2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image" Target="../media/image17.png"/><Relationship Id="rId6" Type="http://schemas.openxmlformats.org/officeDocument/2006/relationships/image" Target="../media/image7.png"/><Relationship Id="rId7"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8.jpg"/><Relationship Id="rId5"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0.jpg"/><Relationship Id="rId9" Type="http://schemas.openxmlformats.org/officeDocument/2006/relationships/image" Target="../media/image18.png"/><Relationship Id="rId5" Type="http://schemas.openxmlformats.org/officeDocument/2006/relationships/image" Target="../media/image30.png"/><Relationship Id="rId6" Type="http://schemas.openxmlformats.org/officeDocument/2006/relationships/image" Target="../media/image22.png"/><Relationship Id="rId7" Type="http://schemas.openxmlformats.org/officeDocument/2006/relationships/image" Target="../media/image6.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image" Target="../media/image14.png"/><Relationship Id="rId5"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mailto:office@cavalryprimary.org" TargetMode="External"/><Relationship Id="rId4" Type="http://schemas.openxmlformats.org/officeDocument/2006/relationships/image" Target="../media/image31.png"/><Relationship Id="rId5" Type="http://schemas.openxmlformats.org/officeDocument/2006/relationships/image" Target="../media/image15.jpg"/><Relationship Id="rId6"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6" name="Shape 66"/>
        <p:cNvGrpSpPr/>
        <p:nvPr/>
      </p:nvGrpSpPr>
      <p:grpSpPr>
        <a:xfrm>
          <a:off x="0" y="0"/>
          <a:ext cx="0" cy="0"/>
          <a:chOff x="0" y="0"/>
          <a:chExt cx="0" cy="0"/>
        </a:xfrm>
      </p:grpSpPr>
      <p:pic>
        <p:nvPicPr>
          <p:cNvPr id="67" name="Google Shape;67;p13"/>
          <p:cNvPicPr preferRelativeResize="0"/>
          <p:nvPr/>
        </p:nvPicPr>
        <p:blipFill>
          <a:blip r:embed="rId3">
            <a:alphaModFix/>
          </a:blip>
          <a:stretch>
            <a:fillRect/>
          </a:stretch>
        </p:blipFill>
        <p:spPr>
          <a:xfrm>
            <a:off x="170247" y="152399"/>
            <a:ext cx="1930629" cy="1905000"/>
          </a:xfrm>
          <a:prstGeom prst="rect">
            <a:avLst/>
          </a:prstGeom>
          <a:noFill/>
          <a:ln>
            <a:noFill/>
          </a:ln>
        </p:spPr>
      </p:pic>
      <p:pic>
        <p:nvPicPr>
          <p:cNvPr id="68" name="Google Shape;68;p13"/>
          <p:cNvPicPr preferRelativeResize="0"/>
          <p:nvPr/>
        </p:nvPicPr>
        <p:blipFill>
          <a:blip r:embed="rId4">
            <a:alphaModFix/>
          </a:blip>
          <a:stretch>
            <a:fillRect/>
          </a:stretch>
        </p:blipFill>
        <p:spPr>
          <a:xfrm>
            <a:off x="2100875" y="152400"/>
            <a:ext cx="6824576" cy="1905000"/>
          </a:xfrm>
          <a:prstGeom prst="rect">
            <a:avLst/>
          </a:prstGeom>
          <a:noFill/>
          <a:ln>
            <a:noFill/>
          </a:ln>
        </p:spPr>
      </p:pic>
      <p:sp>
        <p:nvSpPr>
          <p:cNvPr id="69" name="Google Shape;69;p13"/>
          <p:cNvSpPr txBox="1"/>
          <p:nvPr>
            <p:ph idx="1" type="subTitle"/>
          </p:nvPr>
        </p:nvSpPr>
        <p:spPr>
          <a:xfrm>
            <a:off x="4277950" y="1381000"/>
            <a:ext cx="3285000" cy="57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3rd July 2026</a:t>
            </a:r>
            <a:endParaRPr sz="2400"/>
          </a:p>
        </p:txBody>
      </p:sp>
      <p:sp>
        <p:nvSpPr>
          <p:cNvPr id="70" name="Google Shape;70;p13"/>
          <p:cNvSpPr txBox="1"/>
          <p:nvPr/>
        </p:nvSpPr>
        <p:spPr>
          <a:xfrm>
            <a:off x="1624550" y="2571750"/>
            <a:ext cx="6370200" cy="1648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71" name="Google Shape;71;p13"/>
          <p:cNvPicPr preferRelativeResize="0"/>
          <p:nvPr/>
        </p:nvPicPr>
        <p:blipFill>
          <a:blip r:embed="rId5">
            <a:alphaModFix/>
          </a:blip>
          <a:stretch>
            <a:fillRect/>
          </a:stretch>
        </p:blipFill>
        <p:spPr>
          <a:xfrm>
            <a:off x="1841750" y="2689374"/>
            <a:ext cx="1276250" cy="1276250"/>
          </a:xfrm>
          <a:prstGeom prst="rect">
            <a:avLst/>
          </a:prstGeom>
          <a:noFill/>
          <a:ln>
            <a:noFill/>
          </a:ln>
        </p:spPr>
      </p:pic>
      <p:sp>
        <p:nvSpPr>
          <p:cNvPr id="72" name="Google Shape;72;p13"/>
          <p:cNvSpPr txBox="1"/>
          <p:nvPr/>
        </p:nvSpPr>
        <p:spPr>
          <a:xfrm>
            <a:off x="3118000" y="2979800"/>
            <a:ext cx="4724400" cy="695400"/>
          </a:xfrm>
          <a:prstGeom prst="rect">
            <a:avLst/>
          </a:prstGeom>
          <a:solidFill>
            <a:schemeClr val="lt1"/>
          </a:solidFill>
          <a:ln>
            <a:noFill/>
          </a:ln>
        </p:spPr>
        <p:txBody>
          <a:bodyPr anchorCtr="0" anchor="t" bIns="91425" lIns="91425" spcFirstLastPara="1" rIns="91425" wrap="square" tIns="91425">
            <a:noAutofit/>
          </a:bodyPr>
          <a:lstStyle/>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I will not never, ever eat a tomato!</a:t>
            </a:r>
            <a:endParaRPr sz="1800">
              <a:solidFill>
                <a:schemeClr val="lt2"/>
              </a:solidFill>
              <a:latin typeface="Roboto"/>
              <a:ea typeface="Roboto"/>
              <a:cs typeface="Roboto"/>
              <a:sym typeface="Roboto"/>
            </a:endParaRPr>
          </a:p>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Happy Potters</a:t>
            </a:r>
            <a:endParaRPr sz="1800">
              <a:solidFill>
                <a:schemeClr val="lt2"/>
              </a:solidFill>
              <a:latin typeface="Roboto"/>
              <a:ea typeface="Roboto"/>
              <a:cs typeface="Roboto"/>
              <a:sym typeface="Roboto"/>
            </a:endParaRPr>
          </a:p>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Experimenting </a:t>
            </a:r>
            <a:endParaRPr sz="1800">
              <a:solidFill>
                <a:schemeClr val="lt2"/>
              </a:solidFill>
              <a:latin typeface="Roboto"/>
              <a:ea typeface="Roboto"/>
              <a:cs typeface="Roboto"/>
              <a:sym typeface="Roboto"/>
            </a:endParaRPr>
          </a:p>
          <a:p>
            <a:pPr indent="0" lvl="0" marL="457200" rtl="0" algn="l">
              <a:spcBef>
                <a:spcPts val="0"/>
              </a:spcBef>
              <a:spcAft>
                <a:spcPts val="0"/>
              </a:spcAft>
              <a:buNone/>
            </a:pPr>
            <a:r>
              <a:t/>
            </a:r>
            <a:endParaRPr sz="1800">
              <a:solidFill>
                <a:schemeClr val="lt2"/>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 name="Shape 76"/>
        <p:cNvGrpSpPr/>
        <p:nvPr/>
      </p:nvGrpSpPr>
      <p:grpSpPr>
        <a:xfrm>
          <a:off x="0" y="0"/>
          <a:ext cx="0" cy="0"/>
          <a:chOff x="0" y="0"/>
          <a:chExt cx="0" cy="0"/>
        </a:xfrm>
      </p:grpSpPr>
      <p:pic>
        <p:nvPicPr>
          <p:cNvPr id="77" name="Google Shape;77;p14"/>
          <p:cNvPicPr preferRelativeResize="0"/>
          <p:nvPr/>
        </p:nvPicPr>
        <p:blipFill>
          <a:blip r:embed="rId3">
            <a:alphaModFix/>
          </a:blip>
          <a:stretch>
            <a:fillRect/>
          </a:stretch>
        </p:blipFill>
        <p:spPr>
          <a:xfrm>
            <a:off x="0" y="0"/>
            <a:ext cx="4261627" cy="1065400"/>
          </a:xfrm>
          <a:prstGeom prst="rect">
            <a:avLst/>
          </a:prstGeom>
          <a:noFill/>
          <a:ln>
            <a:noFill/>
          </a:ln>
        </p:spPr>
      </p:pic>
      <p:sp>
        <p:nvSpPr>
          <p:cNvPr id="78" name="Google Shape;78;p14"/>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Nursery</a:t>
            </a:r>
            <a:endParaRPr sz="1800">
              <a:solidFill>
                <a:srgbClr val="737373"/>
              </a:solidFill>
              <a:latin typeface="Roboto"/>
              <a:ea typeface="Roboto"/>
              <a:cs typeface="Roboto"/>
              <a:sym typeface="Roboto"/>
            </a:endParaRPr>
          </a:p>
        </p:txBody>
      </p:sp>
      <p:sp>
        <p:nvSpPr>
          <p:cNvPr id="79" name="Google Shape;79;p14"/>
          <p:cNvSpPr txBox="1"/>
          <p:nvPr/>
        </p:nvSpPr>
        <p:spPr>
          <a:xfrm>
            <a:off x="41500" y="1336125"/>
            <a:ext cx="4536600" cy="3578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474747"/>
                </a:solidFill>
                <a:latin typeface="Roboto"/>
                <a:ea typeface="Roboto"/>
                <a:cs typeface="Roboto"/>
                <a:sym typeface="Roboto"/>
              </a:rPr>
              <a:t>We introduced the story of Lola, a very </a:t>
            </a:r>
            <a:r>
              <a:rPr lang="en" sz="1300">
                <a:solidFill>
                  <a:srgbClr val="474747"/>
                </a:solidFill>
                <a:latin typeface="Roboto"/>
                <a:ea typeface="Roboto"/>
                <a:cs typeface="Roboto"/>
                <a:sym typeface="Roboto"/>
              </a:rPr>
              <a:t>fussy</a:t>
            </a:r>
            <a:r>
              <a:rPr lang="en" sz="1300">
                <a:solidFill>
                  <a:srgbClr val="474747"/>
                </a:solidFill>
                <a:latin typeface="Roboto"/>
                <a:ea typeface="Roboto"/>
                <a:cs typeface="Roboto"/>
                <a:sym typeface="Roboto"/>
              </a:rPr>
              <a:t> eater in ‘I will not ever, never eat a tomato!’ We created paper plates of fruit and vegetables we like and the one thing we would not ever, never eat. We’ve been role playing in the greengrocers and sorting food into groups. We are eagerly awaiting the the ripening of the tomatoes we are growing in the </a:t>
            </a:r>
            <a:r>
              <a:rPr lang="en" sz="1300">
                <a:solidFill>
                  <a:srgbClr val="474747"/>
                </a:solidFill>
                <a:latin typeface="Roboto"/>
                <a:ea typeface="Roboto"/>
                <a:cs typeface="Roboto"/>
                <a:sym typeface="Roboto"/>
              </a:rPr>
              <a:t>vegetable</a:t>
            </a:r>
            <a:r>
              <a:rPr lang="en" sz="1300">
                <a:solidFill>
                  <a:srgbClr val="474747"/>
                </a:solidFill>
                <a:latin typeface="Roboto"/>
                <a:ea typeface="Roboto"/>
                <a:cs typeface="Roboto"/>
                <a:sym typeface="Roboto"/>
              </a:rPr>
              <a:t> bed so we can try them!</a:t>
            </a:r>
            <a:endParaRPr sz="1300">
              <a:solidFill>
                <a:srgbClr val="474747"/>
              </a:solidFill>
              <a:latin typeface="Roboto"/>
              <a:ea typeface="Roboto"/>
              <a:cs typeface="Roboto"/>
              <a:sym typeface="Roboto"/>
            </a:endParaRPr>
          </a:p>
          <a:p>
            <a:pPr indent="0" lvl="0" marL="0" rtl="0" algn="l">
              <a:spcBef>
                <a:spcPts val="0"/>
              </a:spcBef>
              <a:spcAft>
                <a:spcPts val="0"/>
              </a:spcAft>
              <a:buNone/>
            </a:pPr>
            <a:r>
              <a:t/>
            </a:r>
            <a:endParaRPr sz="1300">
              <a:solidFill>
                <a:srgbClr val="474747"/>
              </a:solidFill>
              <a:latin typeface="Roboto"/>
              <a:ea typeface="Roboto"/>
              <a:cs typeface="Roboto"/>
              <a:sym typeface="Roboto"/>
            </a:endParaRPr>
          </a:p>
          <a:p>
            <a:pPr indent="0" lvl="0" marL="0" rtl="0" algn="l">
              <a:spcBef>
                <a:spcPts val="0"/>
              </a:spcBef>
              <a:spcAft>
                <a:spcPts val="0"/>
              </a:spcAft>
              <a:buNone/>
            </a:pPr>
            <a:r>
              <a:rPr lang="en" sz="1300">
                <a:solidFill>
                  <a:srgbClr val="474747"/>
                </a:solidFill>
                <a:latin typeface="Roboto"/>
                <a:ea typeface="Roboto"/>
                <a:cs typeface="Roboto"/>
                <a:sym typeface="Roboto"/>
              </a:rPr>
              <a:t>Outside the children have been fascinated by </a:t>
            </a:r>
            <a:r>
              <a:rPr lang="en" sz="1300">
                <a:solidFill>
                  <a:srgbClr val="474747"/>
                </a:solidFill>
                <a:latin typeface="Roboto"/>
                <a:ea typeface="Roboto"/>
                <a:cs typeface="Roboto"/>
                <a:sym typeface="Roboto"/>
              </a:rPr>
              <a:t>the</a:t>
            </a:r>
            <a:r>
              <a:rPr lang="en" sz="1300">
                <a:solidFill>
                  <a:srgbClr val="474747"/>
                </a:solidFill>
                <a:latin typeface="Roboto"/>
                <a:ea typeface="Roboto"/>
                <a:cs typeface="Roboto"/>
                <a:sym typeface="Roboto"/>
              </a:rPr>
              <a:t> wonders of nature. They have been observing the sparrows nesting in the wall above room 2 and watching a pair of goldfinch search for water in the reception playground.  And look how tall our sunflowers are now!</a:t>
            </a:r>
            <a:endParaRPr sz="1300">
              <a:solidFill>
                <a:srgbClr val="474747"/>
              </a:solidFill>
              <a:latin typeface="Roboto"/>
              <a:ea typeface="Roboto"/>
              <a:cs typeface="Roboto"/>
              <a:sym typeface="Roboto"/>
            </a:endParaRPr>
          </a:p>
          <a:p>
            <a:pPr indent="0" lvl="0" marL="0" rtl="0" algn="l">
              <a:spcBef>
                <a:spcPts val="0"/>
              </a:spcBef>
              <a:spcAft>
                <a:spcPts val="0"/>
              </a:spcAft>
              <a:buNone/>
            </a:pPr>
            <a:r>
              <a:t/>
            </a:r>
            <a:endParaRPr sz="1300">
              <a:solidFill>
                <a:srgbClr val="474747"/>
              </a:solidFill>
              <a:latin typeface="Roboto"/>
              <a:ea typeface="Roboto"/>
              <a:cs typeface="Roboto"/>
              <a:sym typeface="Roboto"/>
            </a:endParaRPr>
          </a:p>
          <a:p>
            <a:pPr indent="0" lvl="0" marL="0" rtl="0" algn="l">
              <a:spcBef>
                <a:spcPts val="0"/>
              </a:spcBef>
              <a:spcAft>
                <a:spcPts val="0"/>
              </a:spcAft>
              <a:buNone/>
            </a:pPr>
            <a:r>
              <a:rPr lang="en" sz="1300">
                <a:solidFill>
                  <a:srgbClr val="474747"/>
                </a:solidFill>
                <a:latin typeface="Roboto"/>
                <a:ea typeface="Roboto"/>
                <a:cs typeface="Roboto"/>
                <a:sym typeface="Roboto"/>
              </a:rPr>
              <a:t>Following the children’s interests we created a role play ice cream van and are enjoying making lollipops and ice creams at the dough table.</a:t>
            </a:r>
            <a:endParaRPr sz="1300">
              <a:solidFill>
                <a:srgbClr val="474747"/>
              </a:solidFill>
              <a:latin typeface="Roboto"/>
              <a:ea typeface="Roboto"/>
              <a:cs typeface="Roboto"/>
              <a:sym typeface="Roboto"/>
            </a:endParaRPr>
          </a:p>
          <a:p>
            <a:pPr indent="0" lvl="0" marL="0" rtl="0" algn="l">
              <a:spcBef>
                <a:spcPts val="0"/>
              </a:spcBef>
              <a:spcAft>
                <a:spcPts val="0"/>
              </a:spcAft>
              <a:buNone/>
            </a:pPr>
            <a:r>
              <a:t/>
            </a:r>
            <a:endParaRPr sz="1300">
              <a:solidFill>
                <a:srgbClr val="474747"/>
              </a:solidFill>
              <a:latin typeface="Roboto"/>
              <a:ea typeface="Roboto"/>
              <a:cs typeface="Roboto"/>
              <a:sym typeface="Roboto"/>
            </a:endParaRPr>
          </a:p>
          <a:p>
            <a:pPr indent="0" lvl="0" marL="0" rtl="0" algn="l">
              <a:spcBef>
                <a:spcPts val="0"/>
              </a:spcBef>
              <a:spcAft>
                <a:spcPts val="0"/>
              </a:spcAft>
              <a:buNone/>
            </a:pPr>
            <a:r>
              <a:t/>
            </a:r>
            <a:endParaRPr sz="1300">
              <a:solidFill>
                <a:srgbClr val="474747"/>
              </a:solidFill>
              <a:latin typeface="Roboto"/>
              <a:ea typeface="Roboto"/>
              <a:cs typeface="Roboto"/>
              <a:sym typeface="Roboto"/>
            </a:endParaRPr>
          </a:p>
          <a:p>
            <a:pPr indent="0" lvl="0" marL="0" rtl="0" algn="l">
              <a:spcBef>
                <a:spcPts val="0"/>
              </a:spcBef>
              <a:spcAft>
                <a:spcPts val="0"/>
              </a:spcAft>
              <a:buNone/>
            </a:pPr>
            <a:r>
              <a:t/>
            </a:r>
            <a:endParaRPr sz="1300">
              <a:solidFill>
                <a:srgbClr val="474747"/>
              </a:solidFill>
              <a:latin typeface="Roboto"/>
              <a:ea typeface="Roboto"/>
              <a:cs typeface="Roboto"/>
              <a:sym typeface="Roboto"/>
            </a:endParaRPr>
          </a:p>
          <a:p>
            <a:pPr indent="0" lvl="0" marL="0" rtl="0" algn="l">
              <a:spcBef>
                <a:spcPts val="0"/>
              </a:spcBef>
              <a:spcAft>
                <a:spcPts val="0"/>
              </a:spcAft>
              <a:buNone/>
            </a:pPr>
            <a:r>
              <a:t/>
            </a:r>
            <a:endParaRPr sz="1300">
              <a:solidFill>
                <a:srgbClr val="474747"/>
              </a:solidFill>
              <a:latin typeface="Roboto"/>
              <a:ea typeface="Roboto"/>
              <a:cs typeface="Roboto"/>
              <a:sym typeface="Roboto"/>
            </a:endParaRPr>
          </a:p>
        </p:txBody>
      </p:sp>
      <p:pic>
        <p:nvPicPr>
          <p:cNvPr id="80" name="Google Shape;80;p14" title="DSCF3226.JPG"/>
          <p:cNvPicPr preferRelativeResize="0"/>
          <p:nvPr/>
        </p:nvPicPr>
        <p:blipFill rotWithShape="1">
          <a:blip r:embed="rId4">
            <a:alphaModFix/>
          </a:blip>
          <a:srcRect b="11914" l="14632" r="0" t="8658"/>
          <a:stretch/>
        </p:blipFill>
        <p:spPr>
          <a:xfrm rot="5400000">
            <a:off x="4389037" y="1982338"/>
            <a:ext cx="1870776" cy="1298575"/>
          </a:xfrm>
          <a:prstGeom prst="rect">
            <a:avLst/>
          </a:prstGeom>
          <a:noFill/>
          <a:ln>
            <a:noFill/>
          </a:ln>
        </p:spPr>
      </p:pic>
      <p:pic>
        <p:nvPicPr>
          <p:cNvPr id="81" name="Google Shape;81;p14" title="DSCF3236.JPG"/>
          <p:cNvPicPr preferRelativeResize="0"/>
          <p:nvPr/>
        </p:nvPicPr>
        <p:blipFill>
          <a:blip r:embed="rId5">
            <a:alphaModFix/>
          </a:blip>
          <a:stretch>
            <a:fillRect/>
          </a:stretch>
        </p:blipFill>
        <p:spPr>
          <a:xfrm>
            <a:off x="4743500" y="113075"/>
            <a:ext cx="1988275" cy="1483451"/>
          </a:xfrm>
          <a:prstGeom prst="rect">
            <a:avLst/>
          </a:prstGeom>
          <a:noFill/>
          <a:ln>
            <a:noFill/>
          </a:ln>
        </p:spPr>
      </p:pic>
      <p:pic>
        <p:nvPicPr>
          <p:cNvPr id="82" name="Google Shape;82;p14" title="DSCF3241.JPG"/>
          <p:cNvPicPr preferRelativeResize="0"/>
          <p:nvPr/>
        </p:nvPicPr>
        <p:blipFill>
          <a:blip r:embed="rId6">
            <a:alphaModFix/>
          </a:blip>
          <a:stretch>
            <a:fillRect/>
          </a:stretch>
        </p:blipFill>
        <p:spPr>
          <a:xfrm>
            <a:off x="6897176" y="113081"/>
            <a:ext cx="1988275" cy="1483444"/>
          </a:xfrm>
          <a:prstGeom prst="rect">
            <a:avLst/>
          </a:prstGeom>
          <a:noFill/>
          <a:ln>
            <a:noFill/>
          </a:ln>
        </p:spPr>
      </p:pic>
      <p:pic>
        <p:nvPicPr>
          <p:cNvPr id="83" name="Google Shape;83;p14" title="DSCF3212.JPG"/>
          <p:cNvPicPr preferRelativeResize="0"/>
          <p:nvPr/>
        </p:nvPicPr>
        <p:blipFill rotWithShape="1">
          <a:blip r:embed="rId7">
            <a:alphaModFix/>
          </a:blip>
          <a:srcRect b="31075" l="7645" r="35346" t="13807"/>
          <a:stretch/>
        </p:blipFill>
        <p:spPr>
          <a:xfrm rot="5400000">
            <a:off x="7405864" y="1954712"/>
            <a:ext cx="1854623" cy="1337699"/>
          </a:xfrm>
          <a:prstGeom prst="rect">
            <a:avLst/>
          </a:prstGeom>
          <a:noFill/>
          <a:ln>
            <a:noFill/>
          </a:ln>
        </p:spPr>
      </p:pic>
      <p:pic>
        <p:nvPicPr>
          <p:cNvPr id="84" name="Google Shape;84;p14" title="DSC00927.JPG"/>
          <p:cNvPicPr preferRelativeResize="0"/>
          <p:nvPr/>
        </p:nvPicPr>
        <p:blipFill rotWithShape="1">
          <a:blip r:embed="rId8">
            <a:alphaModFix/>
          </a:blip>
          <a:srcRect b="50035" l="43116" r="43356" t="35860"/>
          <a:stretch/>
        </p:blipFill>
        <p:spPr>
          <a:xfrm>
            <a:off x="6070775" y="2046188"/>
            <a:ext cx="1496500" cy="1170900"/>
          </a:xfrm>
          <a:prstGeom prst="rect">
            <a:avLst/>
          </a:prstGeom>
          <a:noFill/>
          <a:ln>
            <a:noFill/>
          </a:ln>
        </p:spPr>
      </p:pic>
      <p:pic>
        <p:nvPicPr>
          <p:cNvPr id="85" name="Google Shape;85;p14" title="DSC00933.JPG"/>
          <p:cNvPicPr preferRelativeResize="0"/>
          <p:nvPr/>
        </p:nvPicPr>
        <p:blipFill rotWithShape="1">
          <a:blip r:embed="rId9">
            <a:alphaModFix/>
          </a:blip>
          <a:srcRect b="24621" l="33823" r="37945" t="46538"/>
          <a:stretch/>
        </p:blipFill>
        <p:spPr>
          <a:xfrm>
            <a:off x="6975800" y="3617175"/>
            <a:ext cx="1831021" cy="1403601"/>
          </a:xfrm>
          <a:prstGeom prst="rect">
            <a:avLst/>
          </a:prstGeom>
          <a:noFill/>
          <a:ln>
            <a:noFill/>
          </a:ln>
        </p:spPr>
      </p:pic>
      <p:pic>
        <p:nvPicPr>
          <p:cNvPr id="86" name="Google Shape;86;p14" title="DSC00960.JPG"/>
          <p:cNvPicPr preferRelativeResize="0"/>
          <p:nvPr/>
        </p:nvPicPr>
        <p:blipFill>
          <a:blip r:embed="rId10">
            <a:alphaModFix/>
          </a:blip>
          <a:stretch>
            <a:fillRect/>
          </a:stretch>
        </p:blipFill>
        <p:spPr>
          <a:xfrm>
            <a:off x="4939274" y="3617177"/>
            <a:ext cx="1870549" cy="14036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0" name="Shape 90"/>
        <p:cNvGrpSpPr/>
        <p:nvPr/>
      </p:nvGrpSpPr>
      <p:grpSpPr>
        <a:xfrm>
          <a:off x="0" y="0"/>
          <a:ext cx="0" cy="0"/>
          <a:chOff x="0" y="0"/>
          <a:chExt cx="0" cy="0"/>
        </a:xfrm>
      </p:grpSpPr>
      <p:pic>
        <p:nvPicPr>
          <p:cNvPr id="91" name="Google Shape;91;p15"/>
          <p:cNvPicPr preferRelativeResize="0"/>
          <p:nvPr/>
        </p:nvPicPr>
        <p:blipFill>
          <a:blip r:embed="rId3">
            <a:alphaModFix/>
          </a:blip>
          <a:stretch>
            <a:fillRect/>
          </a:stretch>
        </p:blipFill>
        <p:spPr>
          <a:xfrm>
            <a:off x="0" y="0"/>
            <a:ext cx="4261627" cy="1065400"/>
          </a:xfrm>
          <a:prstGeom prst="rect">
            <a:avLst/>
          </a:prstGeom>
          <a:noFill/>
          <a:ln>
            <a:noFill/>
          </a:ln>
        </p:spPr>
      </p:pic>
      <p:sp>
        <p:nvSpPr>
          <p:cNvPr id="92" name="Google Shape;92;p15"/>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3</a:t>
            </a:r>
            <a:endParaRPr/>
          </a:p>
        </p:txBody>
      </p:sp>
      <p:sp>
        <p:nvSpPr>
          <p:cNvPr id="93" name="Google Shape;93;p15"/>
          <p:cNvSpPr txBox="1"/>
          <p:nvPr/>
        </p:nvSpPr>
        <p:spPr>
          <a:xfrm>
            <a:off x="51325" y="1254300"/>
            <a:ext cx="4210200" cy="3794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0F1C59"/>
                </a:solidFill>
                <a:latin typeface="Roboto"/>
                <a:ea typeface="Roboto"/>
                <a:cs typeface="Roboto"/>
                <a:sym typeface="Roboto"/>
              </a:rPr>
              <a:t>This half term, children have been looking at how to conduct a science experiment. They have looked at posing a question, writing a hypothesis, listing the equipment, drawing a labelled diagram and writing the method. </a:t>
            </a:r>
            <a:endParaRPr sz="1500">
              <a:solidFill>
                <a:srgbClr val="0F1C59"/>
              </a:solidFill>
              <a:latin typeface="Roboto"/>
              <a:ea typeface="Roboto"/>
              <a:cs typeface="Roboto"/>
              <a:sym typeface="Roboto"/>
            </a:endParaRPr>
          </a:p>
          <a:p>
            <a:pPr indent="0" lvl="0" marL="0" rtl="0" algn="l">
              <a:spcBef>
                <a:spcPts val="0"/>
              </a:spcBef>
              <a:spcAft>
                <a:spcPts val="0"/>
              </a:spcAft>
              <a:buNone/>
            </a:pPr>
            <a:r>
              <a:t/>
            </a:r>
            <a:endParaRPr sz="1500">
              <a:solidFill>
                <a:srgbClr val="0F1C59"/>
              </a:solidFill>
              <a:latin typeface="Roboto"/>
              <a:ea typeface="Roboto"/>
              <a:cs typeface="Roboto"/>
              <a:sym typeface="Roboto"/>
            </a:endParaRPr>
          </a:p>
          <a:p>
            <a:pPr indent="0" lvl="0" marL="0" rtl="0" algn="l">
              <a:spcBef>
                <a:spcPts val="0"/>
              </a:spcBef>
              <a:spcAft>
                <a:spcPts val="0"/>
              </a:spcAft>
              <a:buNone/>
            </a:pPr>
            <a:r>
              <a:rPr lang="en" sz="1500">
                <a:solidFill>
                  <a:srgbClr val="0F1C59"/>
                </a:solidFill>
                <a:latin typeface="Roboto"/>
                <a:ea typeface="Roboto"/>
                <a:cs typeface="Roboto"/>
                <a:sym typeface="Roboto"/>
              </a:rPr>
              <a:t>This week, the children had the question:</a:t>
            </a:r>
            <a:endParaRPr sz="1500">
              <a:solidFill>
                <a:srgbClr val="0F1C59"/>
              </a:solidFill>
              <a:latin typeface="Roboto"/>
              <a:ea typeface="Roboto"/>
              <a:cs typeface="Roboto"/>
              <a:sym typeface="Roboto"/>
            </a:endParaRPr>
          </a:p>
          <a:p>
            <a:pPr indent="0" lvl="0" marL="0" rtl="0" algn="l">
              <a:spcBef>
                <a:spcPts val="0"/>
              </a:spcBef>
              <a:spcAft>
                <a:spcPts val="0"/>
              </a:spcAft>
              <a:buNone/>
            </a:pPr>
            <a:r>
              <a:t/>
            </a:r>
            <a:endParaRPr sz="1500">
              <a:solidFill>
                <a:srgbClr val="0F1C59"/>
              </a:solidFill>
              <a:latin typeface="Roboto"/>
              <a:ea typeface="Roboto"/>
              <a:cs typeface="Roboto"/>
              <a:sym typeface="Roboto"/>
            </a:endParaRPr>
          </a:p>
          <a:p>
            <a:pPr indent="0" lvl="0" marL="0" rtl="0" algn="ctr">
              <a:spcBef>
                <a:spcPts val="0"/>
              </a:spcBef>
              <a:spcAft>
                <a:spcPts val="0"/>
              </a:spcAft>
              <a:buNone/>
            </a:pPr>
            <a:r>
              <a:rPr b="1" lang="en" sz="1800">
                <a:solidFill>
                  <a:srgbClr val="0F1C59"/>
                </a:solidFill>
                <a:latin typeface="Roboto"/>
                <a:ea typeface="Roboto"/>
                <a:cs typeface="Roboto"/>
                <a:sym typeface="Roboto"/>
              </a:rPr>
              <a:t>‘Which substance is best at cleaning coins?’</a:t>
            </a:r>
            <a:endParaRPr b="1" sz="1800">
              <a:solidFill>
                <a:srgbClr val="0F1C59"/>
              </a:solidFill>
              <a:latin typeface="Roboto"/>
              <a:ea typeface="Roboto"/>
              <a:cs typeface="Roboto"/>
              <a:sym typeface="Roboto"/>
            </a:endParaRPr>
          </a:p>
          <a:p>
            <a:pPr indent="0" lvl="0" marL="0" rtl="0" algn="l">
              <a:spcBef>
                <a:spcPts val="0"/>
              </a:spcBef>
              <a:spcAft>
                <a:spcPts val="0"/>
              </a:spcAft>
              <a:buNone/>
            </a:pPr>
            <a:r>
              <a:t/>
            </a:r>
            <a:endParaRPr sz="1500">
              <a:solidFill>
                <a:srgbClr val="0F1C59"/>
              </a:solidFill>
              <a:latin typeface="Roboto"/>
              <a:ea typeface="Roboto"/>
              <a:cs typeface="Roboto"/>
              <a:sym typeface="Roboto"/>
            </a:endParaRPr>
          </a:p>
        </p:txBody>
      </p:sp>
      <p:pic>
        <p:nvPicPr>
          <p:cNvPr id="94" name="Google Shape;94;p15"/>
          <p:cNvPicPr preferRelativeResize="0"/>
          <p:nvPr/>
        </p:nvPicPr>
        <p:blipFill>
          <a:blip r:embed="rId4">
            <a:alphaModFix/>
          </a:blip>
          <a:stretch>
            <a:fillRect/>
          </a:stretch>
        </p:blipFill>
        <p:spPr>
          <a:xfrm>
            <a:off x="4202257" y="3940322"/>
            <a:ext cx="4893520" cy="1065400"/>
          </a:xfrm>
          <a:prstGeom prst="rect">
            <a:avLst/>
          </a:prstGeom>
          <a:noFill/>
          <a:ln>
            <a:noFill/>
          </a:ln>
        </p:spPr>
      </p:pic>
      <p:pic>
        <p:nvPicPr>
          <p:cNvPr id="95" name="Google Shape;95;p15"/>
          <p:cNvPicPr preferRelativeResize="0"/>
          <p:nvPr/>
        </p:nvPicPr>
        <p:blipFill>
          <a:blip r:embed="rId5">
            <a:alphaModFix/>
          </a:blip>
          <a:stretch>
            <a:fillRect/>
          </a:stretch>
        </p:blipFill>
        <p:spPr>
          <a:xfrm rot="5400000">
            <a:off x="6364412" y="1433360"/>
            <a:ext cx="675225" cy="4129701"/>
          </a:xfrm>
          <a:prstGeom prst="rect">
            <a:avLst/>
          </a:prstGeom>
          <a:noFill/>
          <a:ln>
            <a:noFill/>
          </a:ln>
        </p:spPr>
      </p:pic>
      <p:pic>
        <p:nvPicPr>
          <p:cNvPr id="96" name="Google Shape;96;p15"/>
          <p:cNvPicPr preferRelativeResize="0"/>
          <p:nvPr/>
        </p:nvPicPr>
        <p:blipFill>
          <a:blip r:embed="rId6">
            <a:alphaModFix/>
          </a:blip>
          <a:stretch>
            <a:fillRect/>
          </a:stretch>
        </p:blipFill>
        <p:spPr>
          <a:xfrm>
            <a:off x="4446175" y="80075"/>
            <a:ext cx="2217676" cy="3008201"/>
          </a:xfrm>
          <a:prstGeom prst="rect">
            <a:avLst/>
          </a:prstGeom>
          <a:noFill/>
          <a:ln>
            <a:noFill/>
          </a:ln>
        </p:spPr>
      </p:pic>
      <p:pic>
        <p:nvPicPr>
          <p:cNvPr id="97" name="Google Shape;97;p15"/>
          <p:cNvPicPr preferRelativeResize="0"/>
          <p:nvPr/>
        </p:nvPicPr>
        <p:blipFill>
          <a:blip r:embed="rId7">
            <a:alphaModFix/>
          </a:blip>
          <a:stretch>
            <a:fillRect/>
          </a:stretch>
        </p:blipFill>
        <p:spPr>
          <a:xfrm>
            <a:off x="6720100" y="471950"/>
            <a:ext cx="2327750" cy="195175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1" name="Shape 101"/>
        <p:cNvGrpSpPr/>
        <p:nvPr/>
      </p:nvGrpSpPr>
      <p:grpSpPr>
        <a:xfrm>
          <a:off x="0" y="0"/>
          <a:ext cx="0" cy="0"/>
          <a:chOff x="0" y="0"/>
          <a:chExt cx="0" cy="0"/>
        </a:xfrm>
      </p:grpSpPr>
      <p:pic>
        <p:nvPicPr>
          <p:cNvPr id="102" name="Google Shape;102;p16"/>
          <p:cNvPicPr preferRelativeResize="0"/>
          <p:nvPr/>
        </p:nvPicPr>
        <p:blipFill>
          <a:blip r:embed="rId3">
            <a:alphaModFix/>
          </a:blip>
          <a:stretch>
            <a:fillRect/>
          </a:stretch>
        </p:blipFill>
        <p:spPr>
          <a:xfrm>
            <a:off x="0" y="0"/>
            <a:ext cx="4261627" cy="1065400"/>
          </a:xfrm>
          <a:prstGeom prst="rect">
            <a:avLst/>
          </a:prstGeom>
          <a:noFill/>
          <a:ln>
            <a:noFill/>
          </a:ln>
        </p:spPr>
      </p:pic>
      <p:sp>
        <p:nvSpPr>
          <p:cNvPr id="103" name="Google Shape;103;p16"/>
          <p:cNvSpPr txBox="1"/>
          <p:nvPr/>
        </p:nvSpPr>
        <p:spPr>
          <a:xfrm>
            <a:off x="985713" y="471950"/>
            <a:ext cx="2290200" cy="46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Happy Potters visit</a:t>
            </a:r>
            <a:endParaRPr/>
          </a:p>
        </p:txBody>
      </p:sp>
      <p:sp>
        <p:nvSpPr>
          <p:cNvPr id="104" name="Google Shape;104;p16"/>
          <p:cNvSpPr txBox="1"/>
          <p:nvPr/>
        </p:nvSpPr>
        <p:spPr>
          <a:xfrm>
            <a:off x="310375" y="1399700"/>
            <a:ext cx="4261500" cy="3460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0F1C59"/>
                </a:solidFill>
                <a:latin typeface="Roboto"/>
                <a:ea typeface="Roboto"/>
                <a:cs typeface="Roboto"/>
                <a:sym typeface="Roboto"/>
              </a:rPr>
              <a:t>On Thursday, members of Aria Court’s Happy Potters gardening club came to visit our Cavalry Happy Potter seedlings. We showed them around our growing beds and we were shown how to pinch out our tomatoes. We discussed how we will work closely in the future. There are so many benefits to this kind of intergenerational work and we got off to a great start, our pupils were a credit to the school and their families, showing respect and warmth to our wonderful visitors. </a:t>
            </a:r>
            <a:endParaRPr sz="1500">
              <a:solidFill>
                <a:srgbClr val="0F1C59"/>
              </a:solidFill>
              <a:latin typeface="Roboto"/>
              <a:ea typeface="Roboto"/>
              <a:cs typeface="Roboto"/>
              <a:sym typeface="Roboto"/>
            </a:endParaRPr>
          </a:p>
          <a:p>
            <a:pPr indent="0" lvl="0" marL="0" rtl="0" algn="l">
              <a:spcBef>
                <a:spcPts val="0"/>
              </a:spcBef>
              <a:spcAft>
                <a:spcPts val="0"/>
              </a:spcAft>
              <a:buNone/>
            </a:pPr>
            <a:r>
              <a:rPr lang="en" sz="1500">
                <a:solidFill>
                  <a:srgbClr val="0F1C59"/>
                </a:solidFill>
                <a:latin typeface="Roboto"/>
                <a:ea typeface="Roboto"/>
                <a:cs typeface="Roboto"/>
                <a:sym typeface="Roboto"/>
              </a:rPr>
              <a:t>The Happy Potters kindly gifted Cavalry a lovely planter and we reciprocated by giving them some geraniums that we planted in pots. </a:t>
            </a:r>
            <a:endParaRPr sz="1500">
              <a:solidFill>
                <a:srgbClr val="0F1C59"/>
              </a:solidFill>
              <a:latin typeface="Roboto"/>
              <a:ea typeface="Roboto"/>
              <a:cs typeface="Roboto"/>
              <a:sym typeface="Roboto"/>
            </a:endParaRPr>
          </a:p>
        </p:txBody>
      </p:sp>
      <p:pic>
        <p:nvPicPr>
          <p:cNvPr id="105" name="Google Shape;105;p16"/>
          <p:cNvPicPr preferRelativeResize="0"/>
          <p:nvPr/>
        </p:nvPicPr>
        <p:blipFill>
          <a:blip r:embed="rId4">
            <a:alphaModFix/>
          </a:blip>
          <a:stretch>
            <a:fillRect/>
          </a:stretch>
        </p:blipFill>
        <p:spPr>
          <a:xfrm>
            <a:off x="4724400" y="152400"/>
            <a:ext cx="4267197" cy="2400298"/>
          </a:xfrm>
          <a:prstGeom prst="rect">
            <a:avLst/>
          </a:prstGeom>
          <a:noFill/>
          <a:ln>
            <a:noFill/>
          </a:ln>
        </p:spPr>
      </p:pic>
      <p:pic>
        <p:nvPicPr>
          <p:cNvPr id="106" name="Google Shape;106;p16"/>
          <p:cNvPicPr preferRelativeResize="0"/>
          <p:nvPr/>
        </p:nvPicPr>
        <p:blipFill>
          <a:blip r:embed="rId5">
            <a:alphaModFix/>
          </a:blip>
          <a:stretch>
            <a:fillRect/>
          </a:stretch>
        </p:blipFill>
        <p:spPr>
          <a:xfrm>
            <a:off x="4724400" y="2705098"/>
            <a:ext cx="4064004" cy="228600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grpSp>
        <p:nvGrpSpPr>
          <p:cNvPr id="111" name="Google Shape;111;p17"/>
          <p:cNvGrpSpPr/>
          <p:nvPr/>
        </p:nvGrpSpPr>
        <p:grpSpPr>
          <a:xfrm>
            <a:off x="152400" y="0"/>
            <a:ext cx="8839200" cy="5143500"/>
            <a:chOff x="152400" y="0"/>
            <a:chExt cx="8839200" cy="5143500"/>
          </a:xfrm>
        </p:grpSpPr>
        <p:pic>
          <p:nvPicPr>
            <p:cNvPr id="112" name="Google Shape;112;p17"/>
            <p:cNvPicPr preferRelativeResize="0"/>
            <p:nvPr/>
          </p:nvPicPr>
          <p:blipFill>
            <a:blip r:embed="rId3">
              <a:alphaModFix/>
            </a:blip>
            <a:stretch>
              <a:fillRect/>
            </a:stretch>
          </p:blipFill>
          <p:spPr>
            <a:xfrm>
              <a:off x="152400" y="152400"/>
              <a:ext cx="826700" cy="4838702"/>
            </a:xfrm>
            <a:prstGeom prst="rect">
              <a:avLst/>
            </a:prstGeom>
            <a:noFill/>
            <a:ln>
              <a:noFill/>
            </a:ln>
          </p:spPr>
        </p:pic>
        <p:sp>
          <p:nvSpPr>
            <p:cNvPr id="113" name="Google Shape;113;p17"/>
            <p:cNvSpPr txBox="1"/>
            <p:nvPr/>
          </p:nvSpPr>
          <p:spPr>
            <a:xfrm>
              <a:off x="1148975" y="152400"/>
              <a:ext cx="3238500" cy="2062500"/>
            </a:xfrm>
            <a:prstGeom prst="rect">
              <a:avLst/>
            </a:prstGeom>
            <a:solidFill>
              <a:srgbClr val="FFFFFF"/>
            </a:solid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0000"/>
                  </a:solidFill>
                </a:rPr>
                <a:t>Word Wizard</a:t>
              </a:r>
              <a:r>
                <a:rPr b="1" lang="en" sz="1800"/>
                <a:t> Winners</a:t>
              </a:r>
              <a:r>
                <a:rPr b="1" lang="en" sz="1800">
                  <a:solidFill>
                    <a:srgbClr val="000000"/>
                  </a:solidFill>
                </a:rPr>
                <a:t>:</a:t>
              </a:r>
              <a:endParaRPr b="1" sz="1800"/>
            </a:p>
            <a:p>
              <a:pPr indent="0" lvl="0" marL="0" rtl="0" algn="l">
                <a:spcBef>
                  <a:spcPts val="0"/>
                </a:spcBef>
                <a:spcAft>
                  <a:spcPts val="0"/>
                </a:spcAft>
                <a:buNone/>
              </a:pPr>
              <a:r>
                <a:rPr b="1" lang="en" sz="1800"/>
                <a:t>Year 3 - Class 8 (87,337)</a:t>
              </a:r>
              <a:endParaRPr b="1" sz="1800"/>
            </a:p>
            <a:p>
              <a:pPr indent="0" lvl="0" marL="0" rtl="0" algn="l">
                <a:spcBef>
                  <a:spcPts val="0"/>
                </a:spcBef>
                <a:spcAft>
                  <a:spcPts val="0"/>
                </a:spcAft>
                <a:buNone/>
              </a:pPr>
              <a:r>
                <a:rPr b="1" lang="en" sz="1800"/>
                <a:t>Year 4 - Class 10 (250,676)</a:t>
              </a:r>
              <a:endParaRPr b="1" sz="1800"/>
            </a:p>
            <a:p>
              <a:pPr indent="0" lvl="0" marL="0" rtl="0" algn="l">
                <a:spcBef>
                  <a:spcPts val="0"/>
                </a:spcBef>
                <a:spcAft>
                  <a:spcPts val="0"/>
                </a:spcAft>
                <a:buNone/>
              </a:pPr>
              <a:r>
                <a:rPr b="1" lang="en" sz="1800"/>
                <a:t>Year 5 - Class 11 (116,627)</a:t>
              </a:r>
              <a:endParaRPr b="1" sz="1800"/>
            </a:p>
            <a:p>
              <a:pPr indent="0" lvl="0" marL="0" rtl="0" algn="l">
                <a:spcBef>
                  <a:spcPts val="0"/>
                </a:spcBef>
                <a:spcAft>
                  <a:spcPts val="0"/>
                </a:spcAft>
                <a:buNone/>
              </a:pPr>
              <a:r>
                <a:rPr b="1" lang="en" sz="1800"/>
                <a:t>Year 6 - Class 13 (269,170)</a:t>
              </a:r>
              <a:endParaRPr b="1" sz="18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p:txBody>
        </p:sp>
        <p:pic>
          <p:nvPicPr>
            <p:cNvPr id="114" name="Google Shape;114;p17"/>
            <p:cNvPicPr preferRelativeResize="0"/>
            <p:nvPr/>
          </p:nvPicPr>
          <p:blipFill>
            <a:blip r:embed="rId4">
              <a:alphaModFix/>
            </a:blip>
            <a:stretch>
              <a:fillRect/>
            </a:stretch>
          </p:blipFill>
          <p:spPr>
            <a:xfrm>
              <a:off x="2524900" y="1607971"/>
              <a:ext cx="397705" cy="606925"/>
            </a:xfrm>
            <a:prstGeom prst="rect">
              <a:avLst/>
            </a:prstGeom>
            <a:noFill/>
            <a:ln>
              <a:noFill/>
            </a:ln>
          </p:spPr>
        </p:pic>
        <p:pic>
          <p:nvPicPr>
            <p:cNvPr id="115" name="Google Shape;115;p17"/>
            <p:cNvPicPr preferRelativeResize="0"/>
            <p:nvPr/>
          </p:nvPicPr>
          <p:blipFill>
            <a:blip r:embed="rId5">
              <a:alphaModFix/>
            </a:blip>
            <a:stretch>
              <a:fillRect/>
            </a:stretch>
          </p:blipFill>
          <p:spPr>
            <a:xfrm>
              <a:off x="1145575" y="2249800"/>
              <a:ext cx="3260402" cy="2880300"/>
            </a:xfrm>
            <a:prstGeom prst="rect">
              <a:avLst/>
            </a:prstGeom>
            <a:noFill/>
            <a:ln>
              <a:noFill/>
            </a:ln>
          </p:spPr>
        </p:pic>
        <p:pic>
          <p:nvPicPr>
            <p:cNvPr id="116" name="Google Shape;116;p17"/>
            <p:cNvPicPr preferRelativeResize="0"/>
            <p:nvPr/>
          </p:nvPicPr>
          <p:blipFill>
            <a:blip r:embed="rId6">
              <a:alphaModFix/>
            </a:blip>
            <a:stretch>
              <a:fillRect/>
            </a:stretch>
          </p:blipFill>
          <p:spPr>
            <a:xfrm>
              <a:off x="7277100" y="0"/>
              <a:ext cx="1714500" cy="5143500"/>
            </a:xfrm>
            <a:prstGeom prst="rect">
              <a:avLst/>
            </a:prstGeom>
            <a:noFill/>
            <a:ln>
              <a:noFill/>
            </a:ln>
          </p:spPr>
        </p:pic>
        <p:sp>
          <p:nvSpPr>
            <p:cNvPr id="117" name="Google Shape;117;p17"/>
            <p:cNvSpPr txBox="1"/>
            <p:nvPr/>
          </p:nvSpPr>
          <p:spPr>
            <a:xfrm>
              <a:off x="4557350" y="152400"/>
              <a:ext cx="2597100" cy="3829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18" name="Google Shape;118;p17"/>
            <p:cNvPicPr preferRelativeResize="0"/>
            <p:nvPr/>
          </p:nvPicPr>
          <p:blipFill>
            <a:blip r:embed="rId7">
              <a:alphaModFix/>
            </a:blip>
            <a:stretch>
              <a:fillRect/>
            </a:stretch>
          </p:blipFill>
          <p:spPr>
            <a:xfrm>
              <a:off x="4603412" y="229087"/>
              <a:ext cx="2457500" cy="760375"/>
            </a:xfrm>
            <a:prstGeom prst="rect">
              <a:avLst/>
            </a:prstGeom>
            <a:noFill/>
            <a:ln>
              <a:noFill/>
            </a:ln>
          </p:spPr>
        </p:pic>
        <p:sp>
          <p:nvSpPr>
            <p:cNvPr id="119" name="Google Shape;119;p17"/>
            <p:cNvSpPr txBox="1"/>
            <p:nvPr/>
          </p:nvSpPr>
          <p:spPr>
            <a:xfrm>
              <a:off x="4690700" y="989450"/>
              <a:ext cx="2274300" cy="2880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latin typeface="Roboto"/>
                  <a:ea typeface="Roboto"/>
                  <a:cs typeface="Roboto"/>
                  <a:sym typeface="Roboto"/>
                </a:rPr>
                <a:t>Fred says ‘Well done’ to Mrs Darnell’s phonics group - you are getting super speedy with your fred in your head! </a:t>
              </a:r>
              <a:endParaRPr sz="1700">
                <a:latin typeface="Roboto"/>
                <a:ea typeface="Roboto"/>
                <a:cs typeface="Roboto"/>
                <a:sym typeface="Roboto"/>
              </a:endParaRPr>
            </a:p>
          </p:txBody>
        </p:sp>
        <p:sp>
          <p:nvSpPr>
            <p:cNvPr id="120" name="Google Shape;120;p17"/>
            <p:cNvSpPr txBox="1"/>
            <p:nvPr/>
          </p:nvSpPr>
          <p:spPr>
            <a:xfrm>
              <a:off x="2524900" y="3149750"/>
              <a:ext cx="140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sp>
        <p:nvSpPr>
          <p:cNvPr id="121" name="Google Shape;121;p17"/>
          <p:cNvSpPr txBox="1"/>
          <p:nvPr/>
        </p:nvSpPr>
        <p:spPr>
          <a:xfrm>
            <a:off x="1500450" y="3200200"/>
            <a:ext cx="2619300" cy="13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latin typeface="Roboto"/>
              <a:ea typeface="Roboto"/>
              <a:cs typeface="Roboto"/>
              <a:sym typeface="Roboto"/>
            </a:endParaRPr>
          </a:p>
        </p:txBody>
      </p:sp>
      <p:sp>
        <p:nvSpPr>
          <p:cNvPr id="122" name="Google Shape;122;p17"/>
          <p:cNvSpPr txBox="1"/>
          <p:nvPr/>
        </p:nvSpPr>
        <p:spPr>
          <a:xfrm>
            <a:off x="1390275" y="2932500"/>
            <a:ext cx="2802600" cy="22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Miss Boyd recommends…</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p:txBody>
      </p:sp>
      <p:sp>
        <p:nvSpPr>
          <p:cNvPr id="123" name="Google Shape;123;p17"/>
          <p:cNvSpPr txBox="1"/>
          <p:nvPr/>
        </p:nvSpPr>
        <p:spPr>
          <a:xfrm>
            <a:off x="7230000" y="739225"/>
            <a:ext cx="1845000" cy="264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Mrs Brown recommends: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In </a:t>
            </a:r>
            <a:r>
              <a:rPr lang="en" sz="1200">
                <a:latin typeface="Roboto"/>
                <a:ea typeface="Roboto"/>
                <a:cs typeface="Roboto"/>
                <a:sym typeface="Roboto"/>
              </a:rPr>
              <a:t>this</a:t>
            </a:r>
            <a:r>
              <a:rPr lang="en" sz="1200">
                <a:latin typeface="Roboto"/>
                <a:ea typeface="Roboto"/>
                <a:cs typeface="Roboto"/>
                <a:sym typeface="Roboto"/>
              </a:rPr>
              <a:t> book you can discover how to find calm in </a:t>
            </a:r>
            <a:r>
              <a:rPr lang="en" sz="1200">
                <a:latin typeface="Roboto"/>
                <a:ea typeface="Roboto"/>
                <a:cs typeface="Roboto"/>
                <a:sym typeface="Roboto"/>
              </a:rPr>
              <a:t>overwhelming</a:t>
            </a:r>
            <a:r>
              <a:rPr lang="en" sz="1200">
                <a:latin typeface="Roboto"/>
                <a:ea typeface="Roboto"/>
                <a:cs typeface="Roboto"/>
                <a:sym typeface="Roboto"/>
              </a:rPr>
              <a:t> moments, it is a </a:t>
            </a:r>
            <a:r>
              <a:rPr lang="en" sz="1200">
                <a:latin typeface="Roboto"/>
                <a:ea typeface="Roboto"/>
                <a:cs typeface="Roboto"/>
                <a:sym typeface="Roboto"/>
              </a:rPr>
              <a:t>wonderful</a:t>
            </a:r>
            <a:r>
              <a:rPr lang="en" sz="1200">
                <a:latin typeface="Roboto"/>
                <a:ea typeface="Roboto"/>
                <a:cs typeface="Roboto"/>
                <a:sym typeface="Roboto"/>
              </a:rPr>
              <a:t> book where big feelings are gently explored. </a:t>
            </a:r>
            <a:endParaRPr sz="1200">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p:txBody>
      </p:sp>
      <p:pic>
        <p:nvPicPr>
          <p:cNvPr id="124" name="Google Shape;124;p17"/>
          <p:cNvPicPr preferRelativeResize="0"/>
          <p:nvPr/>
        </p:nvPicPr>
        <p:blipFill>
          <a:blip r:embed="rId8">
            <a:alphaModFix/>
          </a:blip>
          <a:stretch>
            <a:fillRect/>
          </a:stretch>
        </p:blipFill>
        <p:spPr>
          <a:xfrm>
            <a:off x="7512589" y="1200775"/>
            <a:ext cx="1404186" cy="1385400"/>
          </a:xfrm>
          <a:prstGeom prst="rect">
            <a:avLst/>
          </a:prstGeom>
          <a:noFill/>
          <a:ln>
            <a:noFill/>
          </a:ln>
        </p:spPr>
      </p:pic>
      <p:pic>
        <p:nvPicPr>
          <p:cNvPr id="125" name="Google Shape;125;p17"/>
          <p:cNvPicPr preferRelativeResize="0"/>
          <p:nvPr/>
        </p:nvPicPr>
        <p:blipFill>
          <a:blip r:embed="rId9">
            <a:alphaModFix/>
          </a:blip>
          <a:stretch>
            <a:fillRect/>
          </a:stretch>
        </p:blipFill>
        <p:spPr>
          <a:xfrm>
            <a:off x="1462166" y="3237913"/>
            <a:ext cx="851500" cy="1309975"/>
          </a:xfrm>
          <a:prstGeom prst="rect">
            <a:avLst/>
          </a:prstGeom>
          <a:noFill/>
          <a:ln>
            <a:noFill/>
          </a:ln>
        </p:spPr>
      </p:pic>
      <p:sp>
        <p:nvSpPr>
          <p:cNvPr id="126" name="Google Shape;126;p17"/>
          <p:cNvSpPr txBox="1"/>
          <p:nvPr/>
        </p:nvSpPr>
        <p:spPr>
          <a:xfrm>
            <a:off x="2411025" y="3179575"/>
            <a:ext cx="1478700" cy="13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lt2"/>
                </a:solidFill>
                <a:latin typeface="Roboto"/>
                <a:ea typeface="Roboto"/>
                <a:cs typeface="Roboto"/>
                <a:sym typeface="Roboto"/>
              </a:rPr>
              <a:t>As part of our Ancient Greek topic, Class 7 have been enjoying '</a:t>
            </a:r>
            <a:r>
              <a:rPr i="1" lang="en" sz="1000">
                <a:solidFill>
                  <a:schemeClr val="lt2"/>
                </a:solidFill>
                <a:latin typeface="Roboto"/>
                <a:ea typeface="Roboto"/>
                <a:cs typeface="Roboto"/>
                <a:sym typeface="Roboto"/>
              </a:rPr>
              <a:t>Icarus was Ridiculous’</a:t>
            </a:r>
            <a:r>
              <a:rPr lang="en" sz="1000">
                <a:solidFill>
                  <a:schemeClr val="lt2"/>
                </a:solidFill>
                <a:latin typeface="Roboto"/>
                <a:ea typeface="Roboto"/>
                <a:cs typeface="Roboto"/>
                <a:sym typeface="Roboto"/>
              </a:rPr>
              <a:t> by Pamela Butchart, which is a hilarious retelling of one of our favourite Greek myths!</a:t>
            </a:r>
            <a:endParaRPr sz="1000">
              <a:solidFill>
                <a:schemeClr val="lt2"/>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18"/>
          <p:cNvPicPr preferRelativeResize="0"/>
          <p:nvPr/>
        </p:nvPicPr>
        <p:blipFill>
          <a:blip r:embed="rId3">
            <a:alphaModFix/>
          </a:blip>
          <a:stretch>
            <a:fillRect/>
          </a:stretch>
        </p:blipFill>
        <p:spPr>
          <a:xfrm>
            <a:off x="353938" y="152400"/>
            <a:ext cx="3130916" cy="2419351"/>
          </a:xfrm>
          <a:prstGeom prst="rect">
            <a:avLst/>
          </a:prstGeom>
          <a:noFill/>
          <a:ln>
            <a:noFill/>
          </a:ln>
        </p:spPr>
      </p:pic>
      <p:sp>
        <p:nvSpPr>
          <p:cNvPr id="132" name="Google Shape;132;p18"/>
          <p:cNvSpPr txBox="1"/>
          <p:nvPr/>
        </p:nvSpPr>
        <p:spPr>
          <a:xfrm>
            <a:off x="152400" y="2571750"/>
            <a:ext cx="3534000" cy="24195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We are aiming for 97% attendance. </a:t>
            </a:r>
            <a:endParaRPr sz="1800">
              <a:solidFill>
                <a:srgbClr val="737373"/>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This week, our classes with the highest attendance are…</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KS1 - Class  2  96.67%   </a:t>
            </a:r>
            <a:br>
              <a:rPr lang="en" sz="1800">
                <a:solidFill>
                  <a:srgbClr val="737373"/>
                </a:solidFill>
                <a:latin typeface="Roboto"/>
                <a:ea typeface="Roboto"/>
                <a:cs typeface="Roboto"/>
                <a:sym typeface="Roboto"/>
              </a:rPr>
            </a:br>
            <a:r>
              <a:rPr lang="en" sz="1800">
                <a:solidFill>
                  <a:srgbClr val="737373"/>
                </a:solidFill>
                <a:latin typeface="Roboto"/>
                <a:ea typeface="Roboto"/>
                <a:cs typeface="Roboto"/>
                <a:sym typeface="Roboto"/>
              </a:rPr>
              <a:t>KS2 - Class  7  89.64% </a:t>
            </a:r>
            <a:endParaRPr sz="1800">
              <a:solidFill>
                <a:srgbClr val="737373"/>
              </a:solidFill>
              <a:latin typeface="Roboto"/>
              <a:ea typeface="Roboto"/>
              <a:cs typeface="Roboto"/>
              <a:sym typeface="Roboto"/>
            </a:endParaRPr>
          </a:p>
          <a:p>
            <a:pPr indent="0" lvl="0" marL="0" rtl="0" algn="ctr">
              <a:spcBef>
                <a:spcPts val="0"/>
              </a:spcBef>
              <a:spcAft>
                <a:spcPts val="0"/>
              </a:spcAft>
              <a:buNone/>
            </a:pPr>
            <a:r>
              <a:rPr lang="en" sz="1800">
                <a:solidFill>
                  <a:srgbClr val="0277BD"/>
                </a:solidFill>
                <a:latin typeface="Roboto"/>
                <a:ea typeface="Roboto"/>
                <a:cs typeface="Roboto"/>
                <a:sym typeface="Roboto"/>
              </a:rPr>
              <a:t>WELL DONE</a:t>
            </a:r>
            <a:endParaRPr sz="1800">
              <a:solidFill>
                <a:srgbClr val="0277BD"/>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ctr">
              <a:spcBef>
                <a:spcPts val="0"/>
              </a:spcBef>
              <a:spcAft>
                <a:spcPts val="0"/>
              </a:spcAft>
              <a:buNone/>
            </a:pPr>
            <a:r>
              <a:t/>
            </a:r>
            <a:endParaRPr sz="1800">
              <a:solidFill>
                <a:srgbClr val="0000FF"/>
              </a:solidFill>
              <a:latin typeface="Roboto"/>
              <a:ea typeface="Roboto"/>
              <a:cs typeface="Roboto"/>
              <a:sym typeface="Roboto"/>
            </a:endParaRPr>
          </a:p>
        </p:txBody>
      </p:sp>
      <p:sp>
        <p:nvSpPr>
          <p:cNvPr id="133" name="Google Shape;133;p18"/>
          <p:cNvSpPr txBox="1"/>
          <p:nvPr/>
        </p:nvSpPr>
        <p:spPr>
          <a:xfrm>
            <a:off x="0" y="421481"/>
            <a:ext cx="1886100" cy="46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34" name="Google Shape;134;p18"/>
          <p:cNvPicPr preferRelativeResize="0"/>
          <p:nvPr/>
        </p:nvPicPr>
        <p:blipFill>
          <a:blip r:embed="rId4">
            <a:alphaModFix/>
          </a:blip>
          <a:stretch>
            <a:fillRect/>
          </a:stretch>
        </p:blipFill>
        <p:spPr>
          <a:xfrm>
            <a:off x="4061117" y="152400"/>
            <a:ext cx="4838700" cy="4838700"/>
          </a:xfrm>
          <a:prstGeom prst="rect">
            <a:avLst/>
          </a:prstGeom>
          <a:noFill/>
          <a:ln>
            <a:noFill/>
          </a:ln>
        </p:spPr>
      </p:pic>
      <p:pic>
        <p:nvPicPr>
          <p:cNvPr id="135" name="Google Shape;135;p18" title="download.jpg"/>
          <p:cNvPicPr preferRelativeResize="0"/>
          <p:nvPr/>
        </p:nvPicPr>
        <p:blipFill>
          <a:blip r:embed="rId5">
            <a:alphaModFix/>
          </a:blip>
          <a:stretch>
            <a:fillRect/>
          </a:stretch>
        </p:blipFill>
        <p:spPr>
          <a:xfrm>
            <a:off x="4856694" y="1601657"/>
            <a:ext cx="3247575" cy="3247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19"/>
          <p:cNvPicPr preferRelativeResize="0"/>
          <p:nvPr/>
        </p:nvPicPr>
        <p:blipFill>
          <a:blip r:embed="rId3">
            <a:alphaModFix/>
          </a:blip>
          <a:stretch>
            <a:fillRect/>
          </a:stretch>
        </p:blipFill>
        <p:spPr>
          <a:xfrm>
            <a:off x="152400" y="152400"/>
            <a:ext cx="3422672" cy="4838699"/>
          </a:xfrm>
          <a:prstGeom prst="rect">
            <a:avLst/>
          </a:prstGeom>
          <a:noFill/>
          <a:ln>
            <a:noFill/>
          </a:ln>
        </p:spPr>
      </p:pic>
      <p:sp>
        <p:nvSpPr>
          <p:cNvPr id="141" name="Google Shape;141;p19"/>
          <p:cNvSpPr txBox="1"/>
          <p:nvPr/>
        </p:nvSpPr>
        <p:spPr>
          <a:xfrm>
            <a:off x="467375" y="1257025"/>
            <a:ext cx="3107700" cy="359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Calibri"/>
                <a:ea typeface="Calibri"/>
                <a:cs typeface="Calibri"/>
                <a:sym typeface="Calibri"/>
              </a:rPr>
              <a:t>Yr 3 Burwell House  8th - 10th July</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Reception transition to Year 1 meeting 7th July 1.30-2pm</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EYFS Sports Day </a:t>
            </a:r>
            <a:r>
              <a:rPr lang="en" sz="1200">
                <a:latin typeface="Calibri"/>
                <a:ea typeface="Calibri"/>
                <a:cs typeface="Calibri"/>
                <a:sym typeface="Calibri"/>
              </a:rPr>
              <a:t>7th July </a:t>
            </a:r>
            <a:r>
              <a:rPr lang="en" sz="1200">
                <a:latin typeface="Calibri"/>
                <a:ea typeface="Calibri"/>
                <a:cs typeface="Calibri"/>
                <a:sym typeface="Calibri"/>
              </a:rPr>
              <a:t> 2.15 - 3.15pm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Jump up Day Tuesday 14th July 9.30-10.30</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Summer Fair Wednesday 15th July 2-4pm</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Reception trip to Sandringham  16th July</a:t>
            </a:r>
            <a:endParaRPr sz="1200">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CFE2F3"/>
                </a:highlight>
                <a:latin typeface="Calibri"/>
                <a:ea typeface="Calibri"/>
                <a:cs typeface="Calibri"/>
                <a:sym typeface="Calibri"/>
              </a:rPr>
              <a:t>Last day of term   Friday 17th July - whole school picnic </a:t>
            </a:r>
            <a:endParaRPr b="1" sz="1200">
              <a:highlight>
                <a:srgbClr val="E6B8AF"/>
              </a:highlight>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E6B8AF"/>
                </a:highlight>
                <a:latin typeface="Calibri"/>
                <a:ea typeface="Calibri"/>
                <a:cs typeface="Calibri"/>
                <a:sym typeface="Calibri"/>
              </a:rPr>
              <a:t>Training Day    Monday 20th July - SCHOOL AND NURSERY CLOSED</a:t>
            </a:r>
            <a:endParaRPr b="1" sz="1200">
              <a:latin typeface="Calibri"/>
              <a:ea typeface="Calibri"/>
              <a:cs typeface="Calibri"/>
              <a:sym typeface="Calibri"/>
            </a:endParaRPr>
          </a:p>
          <a:p>
            <a:pPr indent="0" lvl="0" marL="0" rtl="0" algn="l">
              <a:lnSpc>
                <a:spcPct val="107916"/>
              </a:lnSpc>
              <a:spcBef>
                <a:spcPts val="80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                                  </a:t>
            </a:r>
            <a:endParaRPr sz="1200">
              <a:latin typeface="Calibri"/>
              <a:ea typeface="Calibri"/>
              <a:cs typeface="Calibri"/>
              <a:sym typeface="Calibri"/>
            </a:endParaRPr>
          </a:p>
          <a:p>
            <a:pPr indent="0" lvl="0" marL="4114800" rtl="0" algn="l">
              <a:lnSpc>
                <a:spcPct val="107916"/>
              </a:lnSpc>
              <a:spcBef>
                <a:spcPts val="800"/>
              </a:spcBef>
              <a:spcAft>
                <a:spcPts val="800"/>
              </a:spcAft>
              <a:buNone/>
            </a:pPr>
            <a:r>
              <a:rPr lang="en" sz="1200">
                <a:latin typeface="Calibri"/>
                <a:ea typeface="Calibri"/>
                <a:cs typeface="Calibri"/>
                <a:sym typeface="Calibri"/>
              </a:rPr>
              <a:t>  </a:t>
            </a:r>
            <a:endParaRPr>
              <a:solidFill>
                <a:schemeClr val="lt2"/>
              </a:solidFill>
              <a:latin typeface="Roboto"/>
              <a:ea typeface="Roboto"/>
              <a:cs typeface="Roboto"/>
              <a:sym typeface="Roboto"/>
            </a:endParaRPr>
          </a:p>
        </p:txBody>
      </p:sp>
      <p:sp>
        <p:nvSpPr>
          <p:cNvPr id="142" name="Google Shape;142;p19"/>
          <p:cNvSpPr/>
          <p:nvPr/>
        </p:nvSpPr>
        <p:spPr>
          <a:xfrm>
            <a:off x="3731000" y="243350"/>
            <a:ext cx="5178900" cy="4747800"/>
          </a:xfrm>
          <a:prstGeom prst="roundRect">
            <a:avLst>
              <a:gd fmla="val 16667"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Roboto"/>
              <a:ea typeface="Roboto"/>
              <a:cs typeface="Roboto"/>
              <a:sym typeface="Roboto"/>
            </a:endParaRPr>
          </a:p>
        </p:txBody>
      </p:sp>
      <p:sp>
        <p:nvSpPr>
          <p:cNvPr id="143" name="Google Shape;143;p19"/>
          <p:cNvSpPr txBox="1"/>
          <p:nvPr/>
        </p:nvSpPr>
        <p:spPr>
          <a:xfrm>
            <a:off x="3890625" y="367500"/>
            <a:ext cx="4877400" cy="448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latin typeface="Roboto"/>
                <a:ea typeface="Roboto"/>
                <a:cs typeface="Roboto"/>
                <a:sym typeface="Roboto"/>
              </a:rPr>
              <a:t>UPDATED SUMMER FAIR INFO</a:t>
            </a:r>
            <a:endParaRPr b="1" sz="1800" u="sng">
              <a:latin typeface="Roboto"/>
              <a:ea typeface="Roboto"/>
              <a:cs typeface="Roboto"/>
              <a:sym typeface="Roboto"/>
            </a:endParaRPr>
          </a:p>
          <a:p>
            <a:pPr indent="0" lvl="0" marL="0" rtl="0" algn="ctr">
              <a:spcBef>
                <a:spcPts val="0"/>
              </a:spcBef>
              <a:spcAft>
                <a:spcPts val="0"/>
              </a:spcAft>
              <a:buNone/>
            </a:pPr>
            <a:r>
              <a:t/>
            </a:r>
            <a:endParaRPr b="1" sz="1800" u="sng">
              <a:latin typeface="Roboto"/>
              <a:ea typeface="Roboto"/>
              <a:cs typeface="Roboto"/>
              <a:sym typeface="Roboto"/>
            </a:endParaRPr>
          </a:p>
          <a:p>
            <a:pPr indent="0" lvl="0" marL="0" rtl="0" algn="ctr">
              <a:spcBef>
                <a:spcPts val="0"/>
              </a:spcBef>
              <a:spcAft>
                <a:spcPts val="0"/>
              </a:spcAft>
              <a:buNone/>
            </a:pPr>
            <a:r>
              <a:rPr lang="en" sz="1800">
                <a:latin typeface="Roboto"/>
                <a:ea typeface="Roboto"/>
                <a:cs typeface="Roboto"/>
                <a:sym typeface="Roboto"/>
              </a:rPr>
              <a:t>Date: WEDNESDAY 15th July</a:t>
            </a:r>
            <a:endParaRPr sz="1800">
              <a:latin typeface="Roboto"/>
              <a:ea typeface="Roboto"/>
              <a:cs typeface="Roboto"/>
              <a:sym typeface="Roboto"/>
            </a:endParaRPr>
          </a:p>
          <a:p>
            <a:pPr indent="0" lvl="0" marL="0" rtl="0" algn="ctr">
              <a:spcBef>
                <a:spcPts val="0"/>
              </a:spcBef>
              <a:spcAft>
                <a:spcPts val="0"/>
              </a:spcAft>
              <a:buNone/>
            </a:pPr>
            <a:r>
              <a:rPr lang="en" sz="1800">
                <a:latin typeface="Roboto"/>
                <a:ea typeface="Roboto"/>
                <a:cs typeface="Roboto"/>
                <a:sym typeface="Roboto"/>
              </a:rPr>
              <a:t>Time: </a:t>
            </a:r>
            <a:r>
              <a:rPr b="1" lang="en" sz="1800">
                <a:latin typeface="Roboto"/>
                <a:ea typeface="Roboto"/>
                <a:cs typeface="Roboto"/>
                <a:sym typeface="Roboto"/>
              </a:rPr>
              <a:t>2-4pm</a:t>
            </a:r>
            <a:endParaRPr b="1" sz="1800">
              <a:latin typeface="Roboto"/>
              <a:ea typeface="Roboto"/>
              <a:cs typeface="Roboto"/>
              <a:sym typeface="Roboto"/>
            </a:endParaRPr>
          </a:p>
          <a:p>
            <a:pPr indent="0" lvl="0" marL="0" rtl="0" algn="ctr">
              <a:spcBef>
                <a:spcPts val="0"/>
              </a:spcBef>
              <a:spcAft>
                <a:spcPts val="0"/>
              </a:spcAft>
              <a:buNone/>
            </a:pPr>
            <a:r>
              <a:t/>
            </a:r>
            <a:endParaRPr b="1" sz="1800">
              <a:latin typeface="Roboto"/>
              <a:ea typeface="Roboto"/>
              <a:cs typeface="Roboto"/>
              <a:sym typeface="Roboto"/>
            </a:endParaRPr>
          </a:p>
          <a:p>
            <a:pPr indent="0" lvl="0" marL="0" rtl="0" algn="ctr">
              <a:spcBef>
                <a:spcPts val="0"/>
              </a:spcBef>
              <a:spcAft>
                <a:spcPts val="0"/>
              </a:spcAft>
              <a:buNone/>
            </a:pPr>
            <a:r>
              <a:rPr lang="en" sz="1800">
                <a:latin typeface="Roboto"/>
                <a:ea typeface="Roboto"/>
                <a:cs typeface="Roboto"/>
                <a:sym typeface="Roboto"/>
              </a:rPr>
              <a:t>You can collect your child early to </a:t>
            </a:r>
            <a:r>
              <a:rPr lang="en" sz="1800">
                <a:latin typeface="Roboto"/>
                <a:ea typeface="Roboto"/>
                <a:cs typeface="Roboto"/>
                <a:sym typeface="Roboto"/>
              </a:rPr>
              <a:t>attend</a:t>
            </a:r>
            <a:r>
              <a:rPr lang="en" sz="1800">
                <a:latin typeface="Roboto"/>
                <a:ea typeface="Roboto"/>
                <a:cs typeface="Roboto"/>
                <a:sym typeface="Roboto"/>
              </a:rPr>
              <a:t> the fair. </a:t>
            </a:r>
            <a:endParaRPr sz="1800">
              <a:latin typeface="Roboto"/>
              <a:ea typeface="Roboto"/>
              <a:cs typeface="Roboto"/>
              <a:sym typeface="Roboto"/>
            </a:endParaRPr>
          </a:p>
          <a:p>
            <a:pPr indent="0" lvl="0" marL="0" rtl="0" algn="ctr">
              <a:spcBef>
                <a:spcPts val="0"/>
              </a:spcBef>
              <a:spcAft>
                <a:spcPts val="0"/>
              </a:spcAft>
              <a:buNone/>
            </a:pPr>
            <a:r>
              <a:t/>
            </a:r>
            <a:endParaRPr sz="1800">
              <a:latin typeface="Roboto"/>
              <a:ea typeface="Roboto"/>
              <a:cs typeface="Roboto"/>
              <a:sym typeface="Roboto"/>
            </a:endParaRPr>
          </a:p>
          <a:p>
            <a:pPr indent="0" lvl="0" marL="0" rtl="0" algn="ctr">
              <a:spcBef>
                <a:spcPts val="0"/>
              </a:spcBef>
              <a:spcAft>
                <a:spcPts val="0"/>
              </a:spcAft>
              <a:buNone/>
            </a:pPr>
            <a:r>
              <a:rPr lang="en" sz="1800">
                <a:latin typeface="Roboto"/>
                <a:ea typeface="Roboto"/>
                <a:cs typeface="Roboto"/>
                <a:sym typeface="Roboto"/>
              </a:rPr>
              <a:t>There will be hotdogs for sale, but no burgers.</a:t>
            </a:r>
            <a:endParaRPr sz="1800">
              <a:latin typeface="Roboto"/>
              <a:ea typeface="Roboto"/>
              <a:cs typeface="Roboto"/>
              <a:sym typeface="Roboto"/>
            </a:endParaRPr>
          </a:p>
          <a:p>
            <a:pPr indent="0" lvl="0" marL="0" rtl="0" algn="ctr">
              <a:spcBef>
                <a:spcPts val="0"/>
              </a:spcBef>
              <a:spcAft>
                <a:spcPts val="0"/>
              </a:spcAft>
              <a:buNone/>
            </a:pPr>
            <a:r>
              <a:t/>
            </a:r>
            <a:endParaRPr sz="1800">
              <a:latin typeface="Roboto"/>
              <a:ea typeface="Roboto"/>
              <a:cs typeface="Roboto"/>
              <a:sym typeface="Roboto"/>
            </a:endParaRPr>
          </a:p>
          <a:p>
            <a:pPr indent="0" lvl="0" marL="0" rtl="0" algn="ctr">
              <a:spcBef>
                <a:spcPts val="0"/>
              </a:spcBef>
              <a:spcAft>
                <a:spcPts val="0"/>
              </a:spcAft>
              <a:buNone/>
            </a:pPr>
            <a:r>
              <a:rPr lang="en" sz="1800">
                <a:latin typeface="Roboto"/>
                <a:ea typeface="Roboto"/>
                <a:cs typeface="Roboto"/>
                <a:sym typeface="Roboto"/>
              </a:rPr>
              <a:t>All of the same stalls will be there as previously planned except the plant stall and the tractor. Look out for summer fair programme on our social media and website </a:t>
            </a:r>
            <a:endParaRPr sz="1800">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0"/>
          <p:cNvSpPr txBox="1"/>
          <p:nvPr>
            <p:ph idx="1" type="body"/>
          </p:nvPr>
        </p:nvSpPr>
        <p:spPr>
          <a:xfrm>
            <a:off x="226075" y="1452950"/>
            <a:ext cx="2808000" cy="31635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1400"/>
              <a:t>Contact us:</a:t>
            </a:r>
            <a:endParaRPr sz="1400"/>
          </a:p>
          <a:p>
            <a:pPr indent="0" lvl="0" marL="0" rtl="0" algn="l">
              <a:spcBef>
                <a:spcPts val="1600"/>
              </a:spcBef>
              <a:spcAft>
                <a:spcPts val="0"/>
              </a:spcAft>
              <a:buNone/>
            </a:pPr>
            <a:r>
              <a:rPr lang="en" sz="1400"/>
              <a:t>Cavalry Primary School</a:t>
            </a:r>
            <a:br>
              <a:rPr lang="en" sz="1400"/>
            </a:br>
            <a:r>
              <a:rPr lang="en" sz="1400"/>
              <a:t>Cavalry Drive</a:t>
            </a:r>
            <a:br>
              <a:rPr lang="en" sz="1400"/>
            </a:br>
            <a:r>
              <a:rPr lang="en" sz="1400"/>
              <a:t>March</a:t>
            </a:r>
            <a:br>
              <a:rPr lang="en" sz="1400"/>
            </a:br>
            <a:r>
              <a:rPr lang="en" sz="1400"/>
              <a:t>Cambridgeshire</a:t>
            </a:r>
            <a:br>
              <a:rPr lang="en" sz="1400"/>
            </a:br>
            <a:r>
              <a:rPr lang="en" sz="1400"/>
              <a:t>PE15 9EQ</a:t>
            </a:r>
            <a:endParaRPr sz="1400"/>
          </a:p>
          <a:p>
            <a:pPr indent="0" lvl="0" marL="0" rtl="0" algn="l">
              <a:spcBef>
                <a:spcPts val="1600"/>
              </a:spcBef>
              <a:spcAft>
                <a:spcPts val="0"/>
              </a:spcAft>
              <a:buNone/>
            </a:pPr>
            <a:r>
              <a:rPr lang="en" sz="1400" u="sng">
                <a:hlinkClick r:id="rId3"/>
              </a:rPr>
              <a:t>office@cavalryprimary.org</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Tel: 01354 652814</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a:solidFill>
                <a:srgbClr val="F9FAFB"/>
              </a:solidFill>
              <a:highlight>
                <a:srgbClr val="0F1C59"/>
              </a:highlight>
              <a:latin typeface="Arial"/>
              <a:ea typeface="Arial"/>
              <a:cs typeface="Arial"/>
              <a:sym typeface="Arial"/>
            </a:endParaRPr>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 </a:t>
            </a:r>
            <a:endParaRPr sz="1400"/>
          </a:p>
        </p:txBody>
      </p:sp>
      <p:pic>
        <p:nvPicPr>
          <p:cNvPr descr="Black and white upward shot of Golden Gate Bridge" id="149" name="Google Shape;149;p20"/>
          <p:cNvPicPr preferRelativeResize="0"/>
          <p:nvPr/>
        </p:nvPicPr>
        <p:blipFill rotWithShape="1">
          <a:blip r:embed="rId4">
            <a:alphaModFix/>
          </a:blip>
          <a:srcRect b="0" l="19072" r="4854" t="10"/>
          <a:stretch/>
        </p:blipFill>
        <p:spPr>
          <a:xfrm>
            <a:off x="3274676" y="0"/>
            <a:ext cx="5869325" cy="5143504"/>
          </a:xfrm>
          <a:prstGeom prst="rect">
            <a:avLst/>
          </a:prstGeom>
          <a:noFill/>
          <a:ln>
            <a:noFill/>
          </a:ln>
        </p:spPr>
      </p:pic>
      <p:pic>
        <p:nvPicPr>
          <p:cNvPr id="150" name="Google Shape;150;p20"/>
          <p:cNvPicPr preferRelativeResize="0"/>
          <p:nvPr/>
        </p:nvPicPr>
        <p:blipFill>
          <a:blip r:embed="rId5">
            <a:alphaModFix/>
          </a:blip>
          <a:stretch>
            <a:fillRect/>
          </a:stretch>
        </p:blipFill>
        <p:spPr>
          <a:xfrm flipH="1">
            <a:off x="1277850" y="238675"/>
            <a:ext cx="1150651" cy="1095299"/>
          </a:xfrm>
          <a:prstGeom prst="rect">
            <a:avLst/>
          </a:prstGeom>
          <a:noFill/>
          <a:ln>
            <a:noFill/>
          </a:ln>
        </p:spPr>
      </p:pic>
      <p:sp>
        <p:nvSpPr>
          <p:cNvPr id="151" name="Google Shape;151;p20"/>
          <p:cNvSpPr txBox="1"/>
          <p:nvPr/>
        </p:nvSpPr>
        <p:spPr>
          <a:xfrm>
            <a:off x="389075" y="560100"/>
            <a:ext cx="962100" cy="56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1"/>
                </a:solidFill>
                <a:latin typeface="Roboto"/>
                <a:ea typeface="Roboto"/>
                <a:cs typeface="Roboto"/>
                <a:sym typeface="Roboto"/>
              </a:rPr>
              <a:t>Cavalry Website</a:t>
            </a:r>
            <a:endParaRPr sz="1500">
              <a:solidFill>
                <a:schemeClr val="lt1"/>
              </a:solidFill>
              <a:latin typeface="Roboto"/>
              <a:ea typeface="Roboto"/>
              <a:cs typeface="Roboto"/>
              <a:sym typeface="Roboto"/>
            </a:endParaRPr>
          </a:p>
        </p:txBody>
      </p:sp>
      <p:pic>
        <p:nvPicPr>
          <p:cNvPr id="152" name="Google Shape;152;p20"/>
          <p:cNvPicPr preferRelativeResize="0"/>
          <p:nvPr/>
        </p:nvPicPr>
        <p:blipFill>
          <a:blip r:embed="rId6">
            <a:alphaModFix/>
          </a:blip>
          <a:stretch>
            <a:fillRect/>
          </a:stretch>
        </p:blipFill>
        <p:spPr>
          <a:xfrm>
            <a:off x="3274675" y="0"/>
            <a:ext cx="5869325"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