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oboto"/>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f4e3fd9bf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f4e3fd9bf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b07454db32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b07454db3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fd3798447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fd3798447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fd3798447a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fd3798447a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fd3798447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fd3798447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c6f73a04f_0_4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c6f73a04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1600"/>
              </a:spcBef>
              <a:spcAft>
                <a:spcPts val="0"/>
              </a:spcAft>
              <a:buClr>
                <a:schemeClr val="lt1"/>
              </a:buClr>
              <a:buSzPts val="1200"/>
              <a:buChar char="○"/>
              <a:defRPr sz="1200">
                <a:solidFill>
                  <a:schemeClr val="lt1"/>
                </a:solidFill>
              </a:defRPr>
            </a:lvl2pPr>
            <a:lvl3pPr indent="-304800" lvl="2" marL="1371600">
              <a:spcBef>
                <a:spcPts val="1600"/>
              </a:spcBef>
              <a:spcAft>
                <a:spcPts val="0"/>
              </a:spcAft>
              <a:buClr>
                <a:schemeClr val="lt1"/>
              </a:buClr>
              <a:buSzPts val="1200"/>
              <a:buChar char="■"/>
              <a:defRPr sz="1200">
                <a:solidFill>
                  <a:schemeClr val="lt1"/>
                </a:solidFill>
              </a:defRPr>
            </a:lvl3pPr>
            <a:lvl4pPr indent="-304800" lvl="3" marL="1828800">
              <a:spcBef>
                <a:spcPts val="1600"/>
              </a:spcBef>
              <a:spcAft>
                <a:spcPts val="0"/>
              </a:spcAft>
              <a:buClr>
                <a:schemeClr val="lt1"/>
              </a:buClr>
              <a:buSzPts val="1200"/>
              <a:buChar char="●"/>
              <a:defRPr sz="1200">
                <a:solidFill>
                  <a:schemeClr val="lt1"/>
                </a:solidFill>
              </a:defRPr>
            </a:lvl4pPr>
            <a:lvl5pPr indent="-304800" lvl="4" marL="2286000">
              <a:spcBef>
                <a:spcPts val="1600"/>
              </a:spcBef>
              <a:spcAft>
                <a:spcPts val="0"/>
              </a:spcAft>
              <a:buClr>
                <a:schemeClr val="lt1"/>
              </a:buClr>
              <a:buSzPts val="1200"/>
              <a:buChar char="○"/>
              <a:defRPr sz="1200">
                <a:solidFill>
                  <a:schemeClr val="lt1"/>
                </a:solidFill>
              </a:defRPr>
            </a:lvl5pPr>
            <a:lvl6pPr indent="-304800" lvl="5" marL="2743200">
              <a:spcBef>
                <a:spcPts val="1600"/>
              </a:spcBef>
              <a:spcAft>
                <a:spcPts val="0"/>
              </a:spcAft>
              <a:buClr>
                <a:schemeClr val="lt1"/>
              </a:buClr>
              <a:buSzPts val="1200"/>
              <a:buChar char="■"/>
              <a:defRPr sz="1200">
                <a:solidFill>
                  <a:schemeClr val="lt1"/>
                </a:solidFill>
              </a:defRPr>
            </a:lvl6pPr>
            <a:lvl7pPr indent="-304800" lvl="6" marL="3200400">
              <a:spcBef>
                <a:spcPts val="1600"/>
              </a:spcBef>
              <a:spcAft>
                <a:spcPts val="0"/>
              </a:spcAft>
              <a:buClr>
                <a:schemeClr val="lt1"/>
              </a:buClr>
              <a:buSzPts val="1200"/>
              <a:buChar char="●"/>
              <a:defRPr sz="1200">
                <a:solidFill>
                  <a:schemeClr val="lt1"/>
                </a:solidFill>
              </a:defRPr>
            </a:lvl7pPr>
            <a:lvl8pPr indent="-304800" lvl="7" marL="3657600">
              <a:spcBef>
                <a:spcPts val="1600"/>
              </a:spcBef>
              <a:spcAft>
                <a:spcPts val="0"/>
              </a:spcAft>
              <a:buClr>
                <a:schemeClr val="lt1"/>
              </a:buClr>
              <a:buSzPts val="1200"/>
              <a:buChar char="○"/>
              <a:defRPr sz="1200">
                <a:solidFill>
                  <a:schemeClr val="lt1"/>
                </a:solidFill>
              </a:defRPr>
            </a:lvl8pPr>
            <a:lvl9pPr indent="-304800" lvl="8" marL="411480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hyperlink" Target="https://www.yourschoolgames.com/taking-part/school-games-mar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8.png"/><Relationship Id="rId6" Type="http://schemas.openxmlformats.org/officeDocument/2006/relationships/image" Target="../media/image10.png"/><Relationship Id="rId7" Type="http://schemas.openxmlformats.org/officeDocument/2006/relationships/image" Target="../media/image25.png"/><Relationship Id="rId8"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22.jpg"/><Relationship Id="rId11" Type="http://schemas.openxmlformats.org/officeDocument/2006/relationships/image" Target="../media/image6.jpg"/><Relationship Id="rId10" Type="http://schemas.openxmlformats.org/officeDocument/2006/relationships/image" Target="../media/image5.jpg"/><Relationship Id="rId12" Type="http://schemas.openxmlformats.org/officeDocument/2006/relationships/image" Target="../media/image13.jpg"/><Relationship Id="rId9" Type="http://schemas.openxmlformats.org/officeDocument/2006/relationships/image" Target="../media/image12.jpg"/><Relationship Id="rId5" Type="http://schemas.openxmlformats.org/officeDocument/2006/relationships/image" Target="../media/image15.jpg"/><Relationship Id="rId6" Type="http://schemas.openxmlformats.org/officeDocument/2006/relationships/image" Target="../media/image16.jpg"/><Relationship Id="rId7" Type="http://schemas.openxmlformats.org/officeDocument/2006/relationships/image" Target="../media/image11.jpg"/><Relationship Id="rId8" Type="http://schemas.openxmlformats.org/officeDocument/2006/relationships/image" Target="../media/image2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18.jpg"/><Relationship Id="rId5" Type="http://schemas.openxmlformats.org/officeDocument/2006/relationships/image" Target="../media/image31.png"/><Relationship Id="rId6" Type="http://schemas.openxmlformats.org/officeDocument/2006/relationships/image" Target="../media/image30.png"/><Relationship Id="rId7" Type="http://schemas.openxmlformats.org/officeDocument/2006/relationships/image" Target="../media/image24.png"/><Relationship Id="rId8"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8.png"/><Relationship Id="rId4" Type="http://schemas.openxmlformats.org/officeDocument/2006/relationships/hyperlink" Target="https://cambridgeshire-self.achieveservice.com/service/Childrens_Services_online_referral_form" TargetMode="External"/><Relationship Id="rId5" Type="http://schemas.openxmlformats.org/officeDocument/2006/relationships/hyperlink" Target="mailto:safeguarding1@cavalryprimary.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29.png"/><Relationship Id="rId5" Type="http://schemas.openxmlformats.org/officeDocument/2006/relationships/image" Target="../media/image2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mailto:office@cavalryprimary.org" TargetMode="External"/><Relationship Id="rId4" Type="http://schemas.openxmlformats.org/officeDocument/2006/relationships/image" Target="../media/image32.png"/><Relationship Id="rId5" Type="http://schemas.openxmlformats.org/officeDocument/2006/relationships/image" Target="../media/image26.jpg"/><Relationship Id="rId6"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6" name="Shape 66"/>
        <p:cNvGrpSpPr/>
        <p:nvPr/>
      </p:nvGrpSpPr>
      <p:grpSpPr>
        <a:xfrm>
          <a:off x="0" y="0"/>
          <a:ext cx="0" cy="0"/>
          <a:chOff x="0" y="0"/>
          <a:chExt cx="0" cy="0"/>
        </a:xfrm>
      </p:grpSpPr>
      <p:pic>
        <p:nvPicPr>
          <p:cNvPr id="67" name="Google Shape;67;p13"/>
          <p:cNvPicPr preferRelativeResize="0"/>
          <p:nvPr/>
        </p:nvPicPr>
        <p:blipFill>
          <a:blip r:embed="rId3">
            <a:alphaModFix/>
          </a:blip>
          <a:stretch>
            <a:fillRect/>
          </a:stretch>
        </p:blipFill>
        <p:spPr>
          <a:xfrm>
            <a:off x="170247" y="152399"/>
            <a:ext cx="1930629" cy="1905000"/>
          </a:xfrm>
          <a:prstGeom prst="rect">
            <a:avLst/>
          </a:prstGeom>
          <a:noFill/>
          <a:ln>
            <a:noFill/>
          </a:ln>
        </p:spPr>
      </p:pic>
      <p:pic>
        <p:nvPicPr>
          <p:cNvPr id="68" name="Google Shape;68;p13"/>
          <p:cNvPicPr preferRelativeResize="0"/>
          <p:nvPr/>
        </p:nvPicPr>
        <p:blipFill>
          <a:blip r:embed="rId4">
            <a:alphaModFix/>
          </a:blip>
          <a:stretch>
            <a:fillRect/>
          </a:stretch>
        </p:blipFill>
        <p:spPr>
          <a:xfrm>
            <a:off x="2100875" y="152400"/>
            <a:ext cx="6824576" cy="1905000"/>
          </a:xfrm>
          <a:prstGeom prst="rect">
            <a:avLst/>
          </a:prstGeom>
          <a:noFill/>
          <a:ln>
            <a:noFill/>
          </a:ln>
        </p:spPr>
      </p:pic>
      <p:sp>
        <p:nvSpPr>
          <p:cNvPr id="69" name="Google Shape;69;p13"/>
          <p:cNvSpPr txBox="1"/>
          <p:nvPr>
            <p:ph idx="1" type="subTitle"/>
          </p:nvPr>
        </p:nvSpPr>
        <p:spPr>
          <a:xfrm>
            <a:off x="4277950" y="1381000"/>
            <a:ext cx="3285000" cy="57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17th July 2026</a:t>
            </a:r>
            <a:endParaRPr sz="2400"/>
          </a:p>
        </p:txBody>
      </p:sp>
      <p:sp>
        <p:nvSpPr>
          <p:cNvPr id="70" name="Google Shape;70;p13"/>
          <p:cNvSpPr txBox="1"/>
          <p:nvPr/>
        </p:nvSpPr>
        <p:spPr>
          <a:xfrm>
            <a:off x="1624550" y="2571750"/>
            <a:ext cx="5683800" cy="1648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71" name="Google Shape;71;p13"/>
          <p:cNvPicPr preferRelativeResize="0"/>
          <p:nvPr/>
        </p:nvPicPr>
        <p:blipFill>
          <a:blip r:embed="rId5">
            <a:alphaModFix/>
          </a:blip>
          <a:stretch>
            <a:fillRect/>
          </a:stretch>
        </p:blipFill>
        <p:spPr>
          <a:xfrm>
            <a:off x="1841750" y="2689374"/>
            <a:ext cx="1276250" cy="1276250"/>
          </a:xfrm>
          <a:prstGeom prst="rect">
            <a:avLst/>
          </a:prstGeom>
          <a:noFill/>
          <a:ln>
            <a:noFill/>
          </a:ln>
        </p:spPr>
      </p:pic>
      <p:sp>
        <p:nvSpPr>
          <p:cNvPr id="72" name="Google Shape;72;p13"/>
          <p:cNvSpPr txBox="1"/>
          <p:nvPr/>
        </p:nvSpPr>
        <p:spPr>
          <a:xfrm>
            <a:off x="3118000" y="2689375"/>
            <a:ext cx="4104600" cy="695400"/>
          </a:xfrm>
          <a:prstGeom prst="rect">
            <a:avLst/>
          </a:prstGeom>
          <a:solidFill>
            <a:schemeClr val="lt1"/>
          </a:solidFill>
          <a:ln>
            <a:noFill/>
          </a:ln>
        </p:spPr>
        <p:txBody>
          <a:bodyPr anchorCtr="0" anchor="t" bIns="91425" lIns="91425" spcFirstLastPara="1" rIns="91425" wrap="square" tIns="91425">
            <a:noAutofit/>
          </a:bodyPr>
          <a:lstStyle/>
          <a:p>
            <a:pPr indent="-342900" lvl="1" marL="914400" rtl="0" algn="l">
              <a:spcBef>
                <a:spcPts val="0"/>
              </a:spcBef>
              <a:spcAft>
                <a:spcPts val="0"/>
              </a:spcAft>
              <a:buSzPts val="1800"/>
              <a:buFont typeface="Roboto"/>
              <a:buChar char="○"/>
            </a:pPr>
            <a:r>
              <a:rPr lang="en" sz="1800">
                <a:latin typeface="Roboto"/>
                <a:ea typeface="Roboto"/>
                <a:cs typeface="Roboto"/>
                <a:sym typeface="Roboto"/>
              </a:rPr>
              <a:t>Platinum Sport Standard</a:t>
            </a:r>
            <a:endParaRPr sz="1800">
              <a:latin typeface="Roboto"/>
              <a:ea typeface="Roboto"/>
              <a:cs typeface="Roboto"/>
              <a:sym typeface="Roboto"/>
            </a:endParaRPr>
          </a:p>
          <a:p>
            <a:pPr indent="-342900" lvl="1" marL="914400" rtl="0" algn="l">
              <a:spcBef>
                <a:spcPts val="0"/>
              </a:spcBef>
              <a:spcAft>
                <a:spcPts val="0"/>
              </a:spcAft>
              <a:buSzPts val="1800"/>
              <a:buFont typeface="Roboto"/>
              <a:buChar char="○"/>
            </a:pPr>
            <a:r>
              <a:rPr lang="en" sz="1800">
                <a:latin typeface="Roboto"/>
                <a:ea typeface="Roboto"/>
                <a:cs typeface="Roboto"/>
                <a:sym typeface="Roboto"/>
              </a:rPr>
              <a:t>Church Farm visit</a:t>
            </a:r>
            <a:endParaRPr sz="1800">
              <a:latin typeface="Roboto"/>
              <a:ea typeface="Roboto"/>
              <a:cs typeface="Roboto"/>
              <a:sym typeface="Roboto"/>
            </a:endParaRPr>
          </a:p>
          <a:p>
            <a:pPr indent="-342900" lvl="1" marL="914400" rtl="0" algn="l">
              <a:spcBef>
                <a:spcPts val="0"/>
              </a:spcBef>
              <a:spcAft>
                <a:spcPts val="0"/>
              </a:spcAft>
              <a:buSzPts val="1800"/>
              <a:buFont typeface="Roboto"/>
              <a:buChar char="○"/>
            </a:pPr>
            <a:r>
              <a:rPr lang="en" sz="1800">
                <a:latin typeface="Roboto"/>
                <a:ea typeface="Roboto"/>
                <a:cs typeface="Roboto"/>
                <a:sym typeface="Roboto"/>
              </a:rPr>
              <a:t>Ice cream sundaes</a:t>
            </a:r>
            <a:endParaRPr sz="1800">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4"/>
          <p:cNvSpPr txBox="1"/>
          <p:nvPr>
            <p:ph type="title"/>
          </p:nvPr>
        </p:nvSpPr>
        <p:spPr>
          <a:xfrm>
            <a:off x="1697700" y="0"/>
            <a:ext cx="5748600" cy="1012800"/>
          </a:xfrm>
          <a:prstGeom prst="rect">
            <a:avLst/>
          </a:prstGeom>
          <a:solidFill>
            <a:srgbClr val="0F1C59"/>
          </a:solidFill>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B7B7B7"/>
                </a:solidFill>
              </a:rPr>
              <a:t>We are PLATINUM!</a:t>
            </a:r>
            <a:endParaRPr>
              <a:solidFill>
                <a:srgbClr val="B7B7B7"/>
              </a:solidFill>
            </a:endParaRPr>
          </a:p>
        </p:txBody>
      </p:sp>
      <p:pic>
        <p:nvPicPr>
          <p:cNvPr id="78" name="Google Shape;78;p14"/>
          <p:cNvPicPr preferRelativeResize="0"/>
          <p:nvPr/>
        </p:nvPicPr>
        <p:blipFill>
          <a:blip r:embed="rId3">
            <a:alphaModFix/>
          </a:blip>
          <a:stretch>
            <a:fillRect/>
          </a:stretch>
        </p:blipFill>
        <p:spPr>
          <a:xfrm>
            <a:off x="152400" y="929475"/>
            <a:ext cx="3043425" cy="4061624"/>
          </a:xfrm>
          <a:prstGeom prst="rect">
            <a:avLst/>
          </a:prstGeom>
          <a:noFill/>
          <a:ln>
            <a:noFill/>
          </a:ln>
        </p:spPr>
      </p:pic>
      <p:sp>
        <p:nvSpPr>
          <p:cNvPr id="79" name="Google Shape;79;p14"/>
          <p:cNvSpPr txBox="1"/>
          <p:nvPr/>
        </p:nvSpPr>
        <p:spPr>
          <a:xfrm>
            <a:off x="3495875" y="929475"/>
            <a:ext cx="5353800" cy="4061700"/>
          </a:xfrm>
          <a:prstGeom prst="rect">
            <a:avLst/>
          </a:prstGeom>
          <a:solidFill>
            <a:srgbClr val="D9D9D9"/>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latin typeface="Roboto"/>
                <a:ea typeface="Roboto"/>
                <a:cs typeface="Roboto"/>
                <a:sym typeface="Roboto"/>
              </a:rPr>
              <a:t>Achieving Platinum status in the </a:t>
            </a:r>
            <a:r>
              <a:rPr b="1" lang="en" sz="1200">
                <a:latin typeface="Roboto"/>
                <a:ea typeface="Roboto"/>
                <a:cs typeface="Roboto"/>
                <a:sym typeface="Roboto"/>
              </a:rPr>
              <a:t>School Games Mark</a:t>
            </a:r>
            <a:r>
              <a:rPr lang="en" sz="1200">
                <a:latin typeface="Roboto"/>
                <a:ea typeface="Roboto"/>
                <a:cs typeface="Roboto"/>
                <a:sym typeface="Roboto"/>
              </a:rPr>
              <a:t>, a Government-led scheme facilitated by the</a:t>
            </a:r>
            <a:r>
              <a:rPr lang="en" sz="1200">
                <a:uFill>
                  <a:noFill/>
                </a:uFill>
                <a:latin typeface="Roboto"/>
                <a:ea typeface="Roboto"/>
                <a:cs typeface="Roboto"/>
                <a:sym typeface="Roboto"/>
                <a:hlinkClick r:id="rId4"/>
              </a:rPr>
              <a:t> Youth Sport Trust</a:t>
            </a:r>
            <a:r>
              <a:rPr lang="en" sz="1200">
                <a:latin typeface="Roboto"/>
                <a:ea typeface="Roboto"/>
                <a:cs typeface="Roboto"/>
                <a:sym typeface="Roboto"/>
              </a:rPr>
              <a:t>, is the highest national accolade a school can receive for its dedication to physical education, school sport, and physical literacy. </a:t>
            </a:r>
            <a:endParaRPr sz="1200">
              <a:latin typeface="Roboto"/>
              <a:ea typeface="Roboto"/>
              <a:cs typeface="Roboto"/>
              <a:sym typeface="Roboto"/>
            </a:endParaRPr>
          </a:p>
          <a:p>
            <a:pPr indent="0" lvl="0" marL="0" rtl="0" algn="l">
              <a:lnSpc>
                <a:spcPct val="115000"/>
              </a:lnSpc>
              <a:spcBef>
                <a:spcPts val="1200"/>
              </a:spcBef>
              <a:spcAft>
                <a:spcPts val="0"/>
              </a:spcAft>
              <a:buNone/>
            </a:pPr>
            <a:r>
              <a:rPr lang="en" sz="1200">
                <a:latin typeface="Roboto"/>
                <a:ea typeface="Roboto"/>
                <a:cs typeface="Roboto"/>
                <a:sym typeface="Roboto"/>
              </a:rPr>
              <a:t>Attaining Platinum means a school has already achieved the </a:t>
            </a:r>
            <a:r>
              <a:rPr b="1" lang="en" sz="1200">
                <a:latin typeface="Roboto"/>
                <a:ea typeface="Roboto"/>
                <a:cs typeface="Roboto"/>
                <a:sym typeface="Roboto"/>
              </a:rPr>
              <a:t>Gold Award</a:t>
            </a:r>
            <a:r>
              <a:rPr lang="en" sz="1200">
                <a:latin typeface="Roboto"/>
                <a:ea typeface="Roboto"/>
                <a:cs typeface="Roboto"/>
                <a:sym typeface="Roboto"/>
              </a:rPr>
              <a:t> for four consecutive years and has continued to prove exceptional, long-term commitment to keeping young people active. It recognises: </a:t>
            </a:r>
            <a:endParaRPr sz="1200">
              <a:latin typeface="Roboto"/>
              <a:ea typeface="Roboto"/>
              <a:cs typeface="Roboto"/>
              <a:sym typeface="Roboto"/>
            </a:endParaRPr>
          </a:p>
          <a:p>
            <a:pPr indent="-304800" lvl="0" marL="457200" rtl="0" algn="l">
              <a:lnSpc>
                <a:spcPct val="115000"/>
              </a:lnSpc>
              <a:spcBef>
                <a:spcPts val="1200"/>
              </a:spcBef>
              <a:spcAft>
                <a:spcPts val="0"/>
              </a:spcAft>
              <a:buSzPts val="1200"/>
              <a:buFont typeface="Roboto"/>
              <a:buChar char="●"/>
            </a:pPr>
            <a:r>
              <a:rPr b="1" lang="en" sz="1200">
                <a:latin typeface="Roboto"/>
                <a:ea typeface="Roboto"/>
                <a:cs typeface="Roboto"/>
                <a:sym typeface="Roboto"/>
              </a:rPr>
              <a:t>Inclusive Participation:</a:t>
            </a:r>
            <a:r>
              <a:rPr lang="en" sz="1200">
                <a:latin typeface="Roboto"/>
                <a:ea typeface="Roboto"/>
                <a:cs typeface="Roboto"/>
                <a:sym typeface="Roboto"/>
              </a:rPr>
              <a:t> Offering equal sporting opportunities and engaging a wide range of students—including targeted groups.</a:t>
            </a:r>
            <a:endParaRPr sz="1200">
              <a:latin typeface="Roboto"/>
              <a:ea typeface="Roboto"/>
              <a:cs typeface="Roboto"/>
              <a:sym typeface="Roboto"/>
            </a:endParaRPr>
          </a:p>
          <a:p>
            <a:pPr indent="-304800" lvl="0" marL="457200" rtl="0" algn="l">
              <a:lnSpc>
                <a:spcPct val="115000"/>
              </a:lnSpc>
              <a:spcBef>
                <a:spcPts val="0"/>
              </a:spcBef>
              <a:spcAft>
                <a:spcPts val="0"/>
              </a:spcAft>
              <a:buSzPts val="1200"/>
              <a:buFont typeface="Roboto"/>
              <a:buChar char="●"/>
            </a:pPr>
            <a:r>
              <a:rPr b="1" lang="en" sz="1200">
                <a:latin typeface="Roboto"/>
                <a:ea typeface="Roboto"/>
                <a:cs typeface="Roboto"/>
                <a:sym typeface="Roboto"/>
              </a:rPr>
              <a:t>Extensive Competition:</a:t>
            </a:r>
            <a:r>
              <a:rPr lang="en" sz="1200">
                <a:latin typeface="Roboto"/>
                <a:ea typeface="Roboto"/>
                <a:cs typeface="Roboto"/>
                <a:sym typeface="Roboto"/>
              </a:rPr>
              <a:t> Providing a robust extra-curricular program and participating in a high number of inter-school fixtures and events.</a:t>
            </a:r>
            <a:endParaRPr sz="1200">
              <a:latin typeface="Roboto"/>
              <a:ea typeface="Roboto"/>
              <a:cs typeface="Roboto"/>
              <a:sym typeface="Roboto"/>
            </a:endParaRPr>
          </a:p>
          <a:p>
            <a:pPr indent="-304800" lvl="0" marL="457200" rtl="0" algn="l">
              <a:lnSpc>
                <a:spcPct val="115000"/>
              </a:lnSpc>
              <a:spcBef>
                <a:spcPts val="0"/>
              </a:spcBef>
              <a:spcAft>
                <a:spcPts val="0"/>
              </a:spcAft>
              <a:buSzPts val="1200"/>
              <a:buFont typeface="Roboto"/>
              <a:buChar char="●"/>
            </a:pPr>
            <a:r>
              <a:rPr b="1" lang="en" sz="1200">
                <a:latin typeface="Roboto"/>
                <a:ea typeface="Roboto"/>
                <a:cs typeface="Roboto"/>
                <a:sym typeface="Roboto"/>
              </a:rPr>
              <a:t>Leadership and Volunteering:</a:t>
            </a:r>
            <a:r>
              <a:rPr lang="en" sz="1200">
                <a:latin typeface="Roboto"/>
                <a:ea typeface="Roboto"/>
                <a:cs typeface="Roboto"/>
                <a:sym typeface="Roboto"/>
              </a:rPr>
              <a:t> Giving students the chance to officiate, coach, and run sports clubs.</a:t>
            </a:r>
            <a:endParaRPr sz="1200">
              <a:latin typeface="Roboto"/>
              <a:ea typeface="Roboto"/>
              <a:cs typeface="Roboto"/>
              <a:sym typeface="Roboto"/>
            </a:endParaRPr>
          </a:p>
          <a:p>
            <a:pPr indent="-304800" lvl="0" marL="457200" rtl="0" algn="l">
              <a:lnSpc>
                <a:spcPct val="115000"/>
              </a:lnSpc>
              <a:spcBef>
                <a:spcPts val="0"/>
              </a:spcBef>
              <a:spcAft>
                <a:spcPts val="0"/>
              </a:spcAft>
              <a:buSzPts val="1200"/>
              <a:buFont typeface="Roboto"/>
              <a:buChar char="●"/>
            </a:pPr>
            <a:r>
              <a:rPr b="1" lang="en" sz="1200">
                <a:latin typeface="Roboto"/>
                <a:ea typeface="Roboto"/>
                <a:cs typeface="Roboto"/>
                <a:sym typeface="Roboto"/>
              </a:rPr>
              <a:t>Community Engagement:</a:t>
            </a:r>
            <a:r>
              <a:rPr lang="en" sz="1200">
                <a:latin typeface="Roboto"/>
                <a:ea typeface="Roboto"/>
                <a:cs typeface="Roboto"/>
                <a:sym typeface="Roboto"/>
              </a:rPr>
              <a:t> Demonstrating strong links to local clubs and the wider community</a:t>
            </a:r>
            <a:endParaRPr sz="1200">
              <a:latin typeface="Roboto"/>
              <a:ea typeface="Roboto"/>
              <a:cs typeface="Roboto"/>
              <a:sym typeface="Roboto"/>
            </a:endParaRPr>
          </a:p>
          <a:p>
            <a:pPr indent="0" lvl="0" marL="457200" rtl="0" algn="ctr">
              <a:lnSpc>
                <a:spcPct val="115000"/>
              </a:lnSpc>
              <a:spcBef>
                <a:spcPts val="2100"/>
              </a:spcBef>
              <a:spcAft>
                <a:spcPts val="0"/>
              </a:spcAft>
              <a:buNone/>
            </a:pPr>
            <a:r>
              <a:rPr b="1" lang="en" sz="1200">
                <a:latin typeface="Roboto"/>
                <a:ea typeface="Roboto"/>
                <a:cs typeface="Roboto"/>
                <a:sym typeface="Roboto"/>
              </a:rPr>
              <a:t>WELL DONE TEAM CAVALRY!</a:t>
            </a:r>
            <a:endParaRPr b="1" sz="1200">
              <a:latin typeface="Roboto"/>
              <a:ea typeface="Roboto"/>
              <a:cs typeface="Roboto"/>
              <a:sym typeface="Roboto"/>
            </a:endParaRPr>
          </a:p>
          <a:p>
            <a:pPr indent="0" lvl="0" marL="0" rtl="0" algn="l">
              <a:lnSpc>
                <a:spcPct val="115000"/>
              </a:lnSpc>
              <a:spcBef>
                <a:spcPts val="2100"/>
              </a:spcBef>
              <a:spcAft>
                <a:spcPts val="0"/>
              </a:spcAft>
              <a:buNone/>
            </a:pPr>
            <a:r>
              <a:t/>
            </a:r>
            <a:endParaRPr sz="1200">
              <a:latin typeface="Roboto"/>
              <a:ea typeface="Roboto"/>
              <a:cs typeface="Roboto"/>
              <a:sym typeface="Roboto"/>
            </a:endParaRPr>
          </a:p>
          <a:p>
            <a:pPr indent="0" lvl="0" marL="0" rtl="0" algn="ctr">
              <a:spcBef>
                <a:spcPts val="2100"/>
              </a:spcBef>
              <a:spcAft>
                <a:spcPts val="0"/>
              </a:spcAft>
              <a:buNone/>
            </a:pPr>
            <a:r>
              <a:t/>
            </a:r>
            <a:endParaRPr sz="2400">
              <a:solidFill>
                <a:schemeClr val="lt2"/>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3" name="Shape 83"/>
        <p:cNvGrpSpPr/>
        <p:nvPr/>
      </p:nvGrpSpPr>
      <p:grpSpPr>
        <a:xfrm>
          <a:off x="0" y="0"/>
          <a:ext cx="0" cy="0"/>
          <a:chOff x="0" y="0"/>
          <a:chExt cx="0" cy="0"/>
        </a:xfrm>
      </p:grpSpPr>
      <p:pic>
        <p:nvPicPr>
          <p:cNvPr id="84" name="Google Shape;84;p15"/>
          <p:cNvPicPr preferRelativeResize="0"/>
          <p:nvPr/>
        </p:nvPicPr>
        <p:blipFill>
          <a:blip r:embed="rId3">
            <a:alphaModFix/>
          </a:blip>
          <a:stretch>
            <a:fillRect/>
          </a:stretch>
        </p:blipFill>
        <p:spPr>
          <a:xfrm>
            <a:off x="0" y="0"/>
            <a:ext cx="4261627" cy="1065400"/>
          </a:xfrm>
          <a:prstGeom prst="rect">
            <a:avLst/>
          </a:prstGeom>
          <a:noFill/>
          <a:ln>
            <a:noFill/>
          </a:ln>
        </p:spPr>
      </p:pic>
      <p:sp>
        <p:nvSpPr>
          <p:cNvPr id="85" name="Google Shape;85;p15"/>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Year 1</a:t>
            </a:r>
            <a:endParaRPr sz="1800">
              <a:solidFill>
                <a:srgbClr val="737373"/>
              </a:solidFill>
              <a:latin typeface="Roboto"/>
              <a:ea typeface="Roboto"/>
              <a:cs typeface="Roboto"/>
              <a:sym typeface="Roboto"/>
            </a:endParaRPr>
          </a:p>
        </p:txBody>
      </p:sp>
      <p:sp>
        <p:nvSpPr>
          <p:cNvPr id="86" name="Google Shape;86;p15"/>
          <p:cNvSpPr txBox="1"/>
          <p:nvPr/>
        </p:nvSpPr>
        <p:spPr>
          <a:xfrm>
            <a:off x="35400" y="1183350"/>
            <a:ext cx="4536600" cy="3920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300">
              <a:solidFill>
                <a:srgbClr val="474747"/>
              </a:solidFill>
              <a:latin typeface="Roboto"/>
              <a:ea typeface="Roboto"/>
              <a:cs typeface="Roboto"/>
              <a:sym typeface="Roboto"/>
            </a:endParaRPr>
          </a:p>
        </p:txBody>
      </p:sp>
      <p:pic>
        <p:nvPicPr>
          <p:cNvPr id="87" name="Google Shape;87;p15"/>
          <p:cNvPicPr preferRelativeResize="0"/>
          <p:nvPr/>
        </p:nvPicPr>
        <p:blipFill>
          <a:blip r:embed="rId4">
            <a:alphaModFix/>
          </a:blip>
          <a:stretch>
            <a:fillRect/>
          </a:stretch>
        </p:blipFill>
        <p:spPr>
          <a:xfrm>
            <a:off x="4896775" y="1483125"/>
            <a:ext cx="3616351" cy="2786099"/>
          </a:xfrm>
          <a:prstGeom prst="rect">
            <a:avLst/>
          </a:prstGeom>
          <a:noFill/>
          <a:ln>
            <a:noFill/>
          </a:ln>
        </p:spPr>
      </p:pic>
      <p:pic>
        <p:nvPicPr>
          <p:cNvPr id="88" name="Google Shape;88;p15"/>
          <p:cNvPicPr preferRelativeResize="0"/>
          <p:nvPr/>
        </p:nvPicPr>
        <p:blipFill>
          <a:blip r:embed="rId5">
            <a:alphaModFix/>
          </a:blip>
          <a:stretch>
            <a:fillRect/>
          </a:stretch>
        </p:blipFill>
        <p:spPr>
          <a:xfrm>
            <a:off x="7840174" y="52325"/>
            <a:ext cx="1265300" cy="1702824"/>
          </a:xfrm>
          <a:prstGeom prst="rect">
            <a:avLst/>
          </a:prstGeom>
          <a:noFill/>
          <a:ln>
            <a:noFill/>
          </a:ln>
        </p:spPr>
      </p:pic>
      <p:pic>
        <p:nvPicPr>
          <p:cNvPr id="89" name="Google Shape;89;p15"/>
          <p:cNvPicPr preferRelativeResize="0"/>
          <p:nvPr/>
        </p:nvPicPr>
        <p:blipFill>
          <a:blip r:embed="rId6">
            <a:alphaModFix/>
          </a:blip>
          <a:stretch>
            <a:fillRect/>
          </a:stretch>
        </p:blipFill>
        <p:spPr>
          <a:xfrm>
            <a:off x="7532876" y="3982198"/>
            <a:ext cx="1572601" cy="1161302"/>
          </a:xfrm>
          <a:prstGeom prst="rect">
            <a:avLst/>
          </a:prstGeom>
          <a:noFill/>
          <a:ln>
            <a:noFill/>
          </a:ln>
        </p:spPr>
      </p:pic>
      <p:pic>
        <p:nvPicPr>
          <p:cNvPr id="90" name="Google Shape;90;p15"/>
          <p:cNvPicPr preferRelativeResize="0"/>
          <p:nvPr/>
        </p:nvPicPr>
        <p:blipFill>
          <a:blip r:embed="rId7">
            <a:alphaModFix/>
          </a:blip>
          <a:stretch>
            <a:fillRect/>
          </a:stretch>
        </p:blipFill>
        <p:spPr>
          <a:xfrm>
            <a:off x="4261631" y="52325"/>
            <a:ext cx="1465000" cy="1820725"/>
          </a:xfrm>
          <a:prstGeom prst="rect">
            <a:avLst/>
          </a:prstGeom>
          <a:noFill/>
          <a:ln>
            <a:noFill/>
          </a:ln>
        </p:spPr>
      </p:pic>
      <p:pic>
        <p:nvPicPr>
          <p:cNvPr id="91" name="Google Shape;91;p15"/>
          <p:cNvPicPr preferRelativeResize="0"/>
          <p:nvPr/>
        </p:nvPicPr>
        <p:blipFill>
          <a:blip r:embed="rId8">
            <a:alphaModFix/>
          </a:blip>
          <a:stretch>
            <a:fillRect/>
          </a:stretch>
        </p:blipFill>
        <p:spPr>
          <a:xfrm>
            <a:off x="3872575" y="3879023"/>
            <a:ext cx="1433200" cy="1224425"/>
          </a:xfrm>
          <a:prstGeom prst="rect">
            <a:avLst/>
          </a:prstGeom>
          <a:noFill/>
          <a:ln>
            <a:noFill/>
          </a:ln>
        </p:spPr>
      </p:pic>
      <p:sp>
        <p:nvSpPr>
          <p:cNvPr id="92" name="Google Shape;92;p15"/>
          <p:cNvSpPr txBox="1"/>
          <p:nvPr/>
        </p:nvSpPr>
        <p:spPr>
          <a:xfrm>
            <a:off x="127100" y="1293350"/>
            <a:ext cx="3616500" cy="365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Roboto"/>
                <a:ea typeface="Roboto"/>
                <a:cs typeface="Roboto"/>
                <a:sym typeface="Roboto"/>
              </a:rPr>
              <a:t> We had the most amazing day meeting all of the farm animals and </a:t>
            </a:r>
            <a:r>
              <a:rPr lang="en" sz="1600">
                <a:solidFill>
                  <a:schemeClr val="dk2"/>
                </a:solidFill>
                <a:latin typeface="Roboto"/>
                <a:ea typeface="Roboto"/>
                <a:cs typeface="Roboto"/>
                <a:sym typeface="Roboto"/>
              </a:rPr>
              <a:t>their</a:t>
            </a:r>
            <a:r>
              <a:rPr lang="en" sz="1600">
                <a:solidFill>
                  <a:schemeClr val="dk2"/>
                </a:solidFill>
                <a:latin typeface="Roboto"/>
                <a:ea typeface="Roboto"/>
                <a:cs typeface="Roboto"/>
                <a:sym typeface="Roboto"/>
              </a:rPr>
              <a:t> adorable babies at church farm. The tractor ride gave us the </a:t>
            </a:r>
            <a:r>
              <a:rPr lang="en" sz="1600">
                <a:solidFill>
                  <a:schemeClr val="dk2"/>
                </a:solidFill>
                <a:latin typeface="Roboto"/>
                <a:ea typeface="Roboto"/>
                <a:cs typeface="Roboto"/>
                <a:sym typeface="Roboto"/>
              </a:rPr>
              <a:t>chance</a:t>
            </a:r>
            <a:r>
              <a:rPr lang="en" sz="1600">
                <a:solidFill>
                  <a:schemeClr val="dk2"/>
                </a:solidFill>
                <a:latin typeface="Roboto"/>
                <a:ea typeface="Roboto"/>
                <a:cs typeface="Roboto"/>
                <a:sym typeface="Roboto"/>
              </a:rPr>
              <a:t> to explore the farm and </a:t>
            </a:r>
            <a:r>
              <a:rPr lang="en" sz="1600">
                <a:solidFill>
                  <a:schemeClr val="dk2"/>
                </a:solidFill>
                <a:latin typeface="Roboto"/>
                <a:ea typeface="Roboto"/>
                <a:cs typeface="Roboto"/>
                <a:sym typeface="Roboto"/>
              </a:rPr>
              <a:t>everyone</a:t>
            </a:r>
            <a:r>
              <a:rPr lang="en" sz="1600">
                <a:solidFill>
                  <a:schemeClr val="dk2"/>
                </a:solidFill>
                <a:latin typeface="Roboto"/>
                <a:ea typeface="Roboto"/>
                <a:cs typeface="Roboto"/>
                <a:sym typeface="Roboto"/>
              </a:rPr>
              <a:t> loved meeting the sitting pigs! </a:t>
            </a:r>
            <a:endParaRPr sz="1600">
              <a:solidFill>
                <a:schemeClr val="dk2"/>
              </a:solidFill>
              <a:latin typeface="Roboto"/>
              <a:ea typeface="Roboto"/>
              <a:cs typeface="Roboto"/>
              <a:sym typeface="Roboto"/>
            </a:endParaRPr>
          </a:p>
          <a:p>
            <a:pPr indent="0" lvl="0" marL="0" rtl="0" algn="l">
              <a:spcBef>
                <a:spcPts val="0"/>
              </a:spcBef>
              <a:spcAft>
                <a:spcPts val="0"/>
              </a:spcAft>
              <a:buNone/>
            </a:pPr>
            <a:r>
              <a:rPr lang="en" sz="1600">
                <a:solidFill>
                  <a:schemeClr val="dk2"/>
                </a:solidFill>
                <a:latin typeface="Roboto"/>
                <a:ea typeface="Roboto"/>
                <a:cs typeface="Roboto"/>
                <a:sym typeface="Roboto"/>
              </a:rPr>
              <a:t>It was wonderful to see the children </a:t>
            </a:r>
            <a:r>
              <a:rPr lang="en" sz="1600">
                <a:solidFill>
                  <a:schemeClr val="dk2"/>
                </a:solidFill>
                <a:latin typeface="Roboto"/>
                <a:ea typeface="Roboto"/>
                <a:cs typeface="Roboto"/>
                <a:sym typeface="Roboto"/>
              </a:rPr>
              <a:t>confidently</a:t>
            </a:r>
            <a:r>
              <a:rPr lang="en" sz="1600">
                <a:solidFill>
                  <a:schemeClr val="dk2"/>
                </a:solidFill>
                <a:latin typeface="Roboto"/>
                <a:ea typeface="Roboto"/>
                <a:cs typeface="Roboto"/>
                <a:sym typeface="Roboto"/>
              </a:rPr>
              <a:t> using all of the </a:t>
            </a:r>
            <a:r>
              <a:rPr lang="en" sz="1600">
                <a:solidFill>
                  <a:schemeClr val="dk2"/>
                </a:solidFill>
                <a:latin typeface="Roboto"/>
                <a:ea typeface="Roboto"/>
                <a:cs typeface="Roboto"/>
                <a:sym typeface="Roboto"/>
              </a:rPr>
              <a:t>knowledge they have learned this term to talk about the farm, animals and their habitats. This was a fantastic way to end year 1 and bring our learning to life.</a:t>
            </a:r>
            <a:r>
              <a:rPr lang="en" sz="1600">
                <a:solidFill>
                  <a:schemeClr val="dk2"/>
                </a:solidFill>
                <a:latin typeface="Roboto"/>
                <a:ea typeface="Roboto"/>
                <a:cs typeface="Roboto"/>
                <a:sym typeface="Roboto"/>
              </a:rPr>
              <a:t> </a:t>
            </a:r>
            <a:endParaRPr sz="1600">
              <a:solidFill>
                <a:schemeClr val="dk2"/>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6" name="Shape 96"/>
        <p:cNvGrpSpPr/>
        <p:nvPr/>
      </p:nvGrpSpPr>
      <p:grpSpPr>
        <a:xfrm>
          <a:off x="0" y="0"/>
          <a:ext cx="0" cy="0"/>
          <a:chOff x="0" y="0"/>
          <a:chExt cx="0" cy="0"/>
        </a:xfrm>
      </p:grpSpPr>
      <p:pic>
        <p:nvPicPr>
          <p:cNvPr id="97" name="Google Shape;97;p16"/>
          <p:cNvPicPr preferRelativeResize="0"/>
          <p:nvPr/>
        </p:nvPicPr>
        <p:blipFill>
          <a:blip r:embed="rId3">
            <a:alphaModFix/>
          </a:blip>
          <a:stretch>
            <a:fillRect/>
          </a:stretch>
        </p:blipFill>
        <p:spPr>
          <a:xfrm>
            <a:off x="0" y="0"/>
            <a:ext cx="4261627" cy="1065400"/>
          </a:xfrm>
          <a:prstGeom prst="rect">
            <a:avLst/>
          </a:prstGeom>
          <a:noFill/>
          <a:ln>
            <a:noFill/>
          </a:ln>
        </p:spPr>
      </p:pic>
      <p:sp>
        <p:nvSpPr>
          <p:cNvPr id="98" name="Google Shape;98;p16"/>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Year 4</a:t>
            </a:r>
            <a:endParaRPr/>
          </a:p>
        </p:txBody>
      </p:sp>
      <p:sp>
        <p:nvSpPr>
          <p:cNvPr id="99" name="Google Shape;99;p16"/>
          <p:cNvSpPr txBox="1"/>
          <p:nvPr/>
        </p:nvSpPr>
        <p:spPr>
          <a:xfrm>
            <a:off x="51325" y="1254300"/>
            <a:ext cx="4210200" cy="14247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0F1C59"/>
                </a:solidFill>
                <a:latin typeface="Roboto"/>
                <a:ea typeface="Roboto"/>
                <a:cs typeface="Roboto"/>
                <a:sym typeface="Roboto"/>
              </a:rPr>
              <a:t>We have enjoyed designing, making and eating our ice cream sundaes. The </a:t>
            </a:r>
            <a:r>
              <a:rPr lang="en" sz="1500">
                <a:solidFill>
                  <a:srgbClr val="0F1C59"/>
                </a:solidFill>
                <a:latin typeface="Roboto"/>
                <a:ea typeface="Roboto"/>
                <a:cs typeface="Roboto"/>
                <a:sym typeface="Roboto"/>
              </a:rPr>
              <a:t>children</a:t>
            </a:r>
            <a:r>
              <a:rPr lang="en" sz="1500">
                <a:solidFill>
                  <a:srgbClr val="0F1C59"/>
                </a:solidFill>
                <a:latin typeface="Roboto"/>
                <a:ea typeface="Roboto"/>
                <a:cs typeface="Roboto"/>
                <a:sym typeface="Roboto"/>
              </a:rPr>
              <a:t> made their own vanilla ice cream and thought about what toppings they could add to make a healthy ice cream sundae. </a:t>
            </a:r>
            <a:endParaRPr sz="1500">
              <a:solidFill>
                <a:srgbClr val="0F1C59"/>
              </a:solidFill>
              <a:latin typeface="Roboto"/>
              <a:ea typeface="Roboto"/>
              <a:cs typeface="Roboto"/>
              <a:sym typeface="Roboto"/>
            </a:endParaRPr>
          </a:p>
        </p:txBody>
      </p:sp>
      <p:pic>
        <p:nvPicPr>
          <p:cNvPr id="100" name="Google Shape;100;p16" title="IMG_3971.JPG"/>
          <p:cNvPicPr preferRelativeResize="0"/>
          <p:nvPr/>
        </p:nvPicPr>
        <p:blipFill>
          <a:blip r:embed="rId4">
            <a:alphaModFix/>
          </a:blip>
          <a:stretch>
            <a:fillRect/>
          </a:stretch>
        </p:blipFill>
        <p:spPr>
          <a:xfrm>
            <a:off x="4388052" y="100601"/>
            <a:ext cx="1285025" cy="1713377"/>
          </a:xfrm>
          <a:prstGeom prst="rect">
            <a:avLst/>
          </a:prstGeom>
          <a:noFill/>
          <a:ln>
            <a:noFill/>
          </a:ln>
        </p:spPr>
      </p:pic>
      <p:pic>
        <p:nvPicPr>
          <p:cNvPr id="101" name="Google Shape;101;p16" title="IMG_3688.JPG"/>
          <p:cNvPicPr preferRelativeResize="0"/>
          <p:nvPr/>
        </p:nvPicPr>
        <p:blipFill>
          <a:blip r:embed="rId5">
            <a:alphaModFix/>
          </a:blip>
          <a:stretch>
            <a:fillRect/>
          </a:stretch>
        </p:blipFill>
        <p:spPr>
          <a:xfrm>
            <a:off x="5799500" y="100613"/>
            <a:ext cx="1285025" cy="1713357"/>
          </a:xfrm>
          <a:prstGeom prst="rect">
            <a:avLst/>
          </a:prstGeom>
          <a:noFill/>
          <a:ln>
            <a:noFill/>
          </a:ln>
        </p:spPr>
      </p:pic>
      <p:pic>
        <p:nvPicPr>
          <p:cNvPr id="102" name="Google Shape;102;p16" title="IMG_3690.JPG"/>
          <p:cNvPicPr preferRelativeResize="0"/>
          <p:nvPr/>
        </p:nvPicPr>
        <p:blipFill>
          <a:blip r:embed="rId6">
            <a:alphaModFix/>
          </a:blip>
          <a:stretch>
            <a:fillRect/>
          </a:stretch>
        </p:blipFill>
        <p:spPr>
          <a:xfrm>
            <a:off x="7154300" y="100600"/>
            <a:ext cx="1285025" cy="1713367"/>
          </a:xfrm>
          <a:prstGeom prst="rect">
            <a:avLst/>
          </a:prstGeom>
          <a:noFill/>
          <a:ln>
            <a:noFill/>
          </a:ln>
        </p:spPr>
      </p:pic>
      <p:pic>
        <p:nvPicPr>
          <p:cNvPr id="103" name="Google Shape;103;p16" title="IMG_3694.JPG"/>
          <p:cNvPicPr preferRelativeResize="0"/>
          <p:nvPr/>
        </p:nvPicPr>
        <p:blipFill>
          <a:blip r:embed="rId7">
            <a:alphaModFix/>
          </a:blip>
          <a:stretch>
            <a:fillRect/>
          </a:stretch>
        </p:blipFill>
        <p:spPr>
          <a:xfrm>
            <a:off x="4388050" y="1898749"/>
            <a:ext cx="1285025" cy="1713367"/>
          </a:xfrm>
          <a:prstGeom prst="rect">
            <a:avLst/>
          </a:prstGeom>
          <a:noFill/>
          <a:ln>
            <a:noFill/>
          </a:ln>
        </p:spPr>
      </p:pic>
      <p:pic>
        <p:nvPicPr>
          <p:cNvPr id="104" name="Google Shape;104;p16" title="IMG_3936.JPG"/>
          <p:cNvPicPr preferRelativeResize="0"/>
          <p:nvPr/>
        </p:nvPicPr>
        <p:blipFill>
          <a:blip r:embed="rId8">
            <a:alphaModFix/>
          </a:blip>
          <a:stretch>
            <a:fillRect/>
          </a:stretch>
        </p:blipFill>
        <p:spPr>
          <a:xfrm>
            <a:off x="5762175" y="1898749"/>
            <a:ext cx="1285025" cy="1713367"/>
          </a:xfrm>
          <a:prstGeom prst="rect">
            <a:avLst/>
          </a:prstGeom>
          <a:noFill/>
          <a:ln>
            <a:noFill/>
          </a:ln>
        </p:spPr>
      </p:pic>
      <p:pic>
        <p:nvPicPr>
          <p:cNvPr id="105" name="Google Shape;105;p16" title="IMG_3947.JPG"/>
          <p:cNvPicPr preferRelativeResize="0"/>
          <p:nvPr/>
        </p:nvPicPr>
        <p:blipFill>
          <a:blip r:embed="rId9">
            <a:alphaModFix/>
          </a:blip>
          <a:stretch>
            <a:fillRect/>
          </a:stretch>
        </p:blipFill>
        <p:spPr>
          <a:xfrm>
            <a:off x="7136300" y="1898748"/>
            <a:ext cx="1285025" cy="1713362"/>
          </a:xfrm>
          <a:prstGeom prst="rect">
            <a:avLst/>
          </a:prstGeom>
          <a:noFill/>
          <a:ln>
            <a:noFill/>
          </a:ln>
        </p:spPr>
      </p:pic>
      <p:pic>
        <p:nvPicPr>
          <p:cNvPr id="106" name="Google Shape;106;p16" title="IMG_3950.JPG"/>
          <p:cNvPicPr preferRelativeResize="0"/>
          <p:nvPr/>
        </p:nvPicPr>
        <p:blipFill>
          <a:blip r:embed="rId10">
            <a:alphaModFix/>
          </a:blip>
          <a:stretch>
            <a:fillRect/>
          </a:stretch>
        </p:blipFill>
        <p:spPr>
          <a:xfrm>
            <a:off x="137567" y="2801601"/>
            <a:ext cx="1228351" cy="1637775"/>
          </a:xfrm>
          <a:prstGeom prst="rect">
            <a:avLst/>
          </a:prstGeom>
          <a:noFill/>
          <a:ln>
            <a:noFill/>
          </a:ln>
        </p:spPr>
      </p:pic>
      <p:pic>
        <p:nvPicPr>
          <p:cNvPr id="107" name="Google Shape;107;p16" title="IMG_3964.JPG"/>
          <p:cNvPicPr preferRelativeResize="0"/>
          <p:nvPr/>
        </p:nvPicPr>
        <p:blipFill>
          <a:blip r:embed="rId11">
            <a:alphaModFix/>
          </a:blip>
          <a:stretch>
            <a:fillRect/>
          </a:stretch>
        </p:blipFill>
        <p:spPr>
          <a:xfrm>
            <a:off x="1456517" y="2801601"/>
            <a:ext cx="1348573" cy="1798077"/>
          </a:xfrm>
          <a:prstGeom prst="rect">
            <a:avLst/>
          </a:prstGeom>
          <a:noFill/>
          <a:ln>
            <a:noFill/>
          </a:ln>
        </p:spPr>
      </p:pic>
      <p:pic>
        <p:nvPicPr>
          <p:cNvPr id="108" name="Google Shape;108;p16" title="IMG_3965.JPG"/>
          <p:cNvPicPr preferRelativeResize="0"/>
          <p:nvPr/>
        </p:nvPicPr>
        <p:blipFill>
          <a:blip r:embed="rId12">
            <a:alphaModFix/>
          </a:blip>
          <a:stretch>
            <a:fillRect/>
          </a:stretch>
        </p:blipFill>
        <p:spPr>
          <a:xfrm>
            <a:off x="2845842" y="2867909"/>
            <a:ext cx="1285025" cy="171336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grpSp>
        <p:nvGrpSpPr>
          <p:cNvPr id="113" name="Google Shape;113;p17"/>
          <p:cNvGrpSpPr/>
          <p:nvPr/>
        </p:nvGrpSpPr>
        <p:grpSpPr>
          <a:xfrm>
            <a:off x="152400" y="0"/>
            <a:ext cx="8839200" cy="5143500"/>
            <a:chOff x="152400" y="0"/>
            <a:chExt cx="8839200" cy="5143500"/>
          </a:xfrm>
        </p:grpSpPr>
        <p:pic>
          <p:nvPicPr>
            <p:cNvPr id="114" name="Google Shape;114;p17"/>
            <p:cNvPicPr preferRelativeResize="0"/>
            <p:nvPr/>
          </p:nvPicPr>
          <p:blipFill>
            <a:blip r:embed="rId3">
              <a:alphaModFix/>
            </a:blip>
            <a:stretch>
              <a:fillRect/>
            </a:stretch>
          </p:blipFill>
          <p:spPr>
            <a:xfrm>
              <a:off x="152400" y="152400"/>
              <a:ext cx="826700" cy="4838702"/>
            </a:xfrm>
            <a:prstGeom prst="rect">
              <a:avLst/>
            </a:prstGeom>
            <a:noFill/>
            <a:ln>
              <a:noFill/>
            </a:ln>
          </p:spPr>
        </p:pic>
        <p:sp>
          <p:nvSpPr>
            <p:cNvPr id="115" name="Google Shape;115;p17"/>
            <p:cNvSpPr txBox="1"/>
            <p:nvPr/>
          </p:nvSpPr>
          <p:spPr>
            <a:xfrm>
              <a:off x="1148975" y="152400"/>
              <a:ext cx="3238500" cy="2062500"/>
            </a:xfrm>
            <a:prstGeom prst="rect">
              <a:avLst/>
            </a:prstGeom>
            <a:solidFill>
              <a:srgbClr val="FFFFFF"/>
            </a:solid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0000"/>
                  </a:solidFill>
                </a:rPr>
                <a:t>Word Wizard</a:t>
              </a:r>
              <a:r>
                <a:rPr b="1" lang="en" sz="1800"/>
                <a:t> Winners</a:t>
              </a:r>
              <a:r>
                <a:rPr b="1" lang="en" sz="1800">
                  <a:solidFill>
                    <a:srgbClr val="000000"/>
                  </a:solidFill>
                </a:rPr>
                <a:t>:</a:t>
              </a:r>
              <a:endParaRPr b="1" sz="1800"/>
            </a:p>
            <a:p>
              <a:pPr indent="0" lvl="0" marL="0" rtl="0" algn="l">
                <a:spcBef>
                  <a:spcPts val="0"/>
                </a:spcBef>
                <a:spcAft>
                  <a:spcPts val="0"/>
                </a:spcAft>
                <a:buNone/>
              </a:pPr>
              <a:r>
                <a:rPr b="1" lang="en" sz="1800"/>
                <a:t>Year 3 - Class</a:t>
              </a:r>
              <a:endParaRPr b="1" sz="1800"/>
            </a:p>
            <a:p>
              <a:pPr indent="0" lvl="0" marL="0" rtl="0" algn="l">
                <a:spcBef>
                  <a:spcPts val="0"/>
                </a:spcBef>
                <a:spcAft>
                  <a:spcPts val="0"/>
                </a:spcAft>
                <a:buNone/>
              </a:pPr>
              <a:r>
                <a:rPr b="1" lang="en" sz="1800"/>
                <a:t>Year 4 - Class </a:t>
              </a:r>
              <a:endParaRPr b="1" sz="1800"/>
            </a:p>
            <a:p>
              <a:pPr indent="0" lvl="0" marL="0" rtl="0" algn="l">
                <a:spcBef>
                  <a:spcPts val="0"/>
                </a:spcBef>
                <a:spcAft>
                  <a:spcPts val="0"/>
                </a:spcAft>
                <a:buNone/>
              </a:pPr>
              <a:r>
                <a:rPr b="1" lang="en" sz="1800"/>
                <a:t>Year 5 - Class </a:t>
              </a:r>
              <a:endParaRPr b="1" sz="1800"/>
            </a:p>
            <a:p>
              <a:pPr indent="0" lvl="0" marL="0" rtl="0" algn="l">
                <a:spcBef>
                  <a:spcPts val="0"/>
                </a:spcBef>
                <a:spcAft>
                  <a:spcPts val="0"/>
                </a:spcAft>
                <a:buNone/>
              </a:pPr>
              <a:r>
                <a:rPr b="1" lang="en" sz="1800"/>
                <a:t>Year 6 - Class</a:t>
              </a:r>
              <a:endParaRPr b="1" sz="18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p:txBody>
        </p:sp>
        <p:pic>
          <p:nvPicPr>
            <p:cNvPr id="116" name="Google Shape;116;p17"/>
            <p:cNvPicPr preferRelativeResize="0"/>
            <p:nvPr/>
          </p:nvPicPr>
          <p:blipFill>
            <a:blip r:embed="rId4">
              <a:alphaModFix/>
            </a:blip>
            <a:stretch>
              <a:fillRect/>
            </a:stretch>
          </p:blipFill>
          <p:spPr>
            <a:xfrm>
              <a:off x="2524900" y="1607971"/>
              <a:ext cx="397705" cy="606925"/>
            </a:xfrm>
            <a:prstGeom prst="rect">
              <a:avLst/>
            </a:prstGeom>
            <a:noFill/>
            <a:ln>
              <a:noFill/>
            </a:ln>
          </p:spPr>
        </p:pic>
        <p:pic>
          <p:nvPicPr>
            <p:cNvPr id="117" name="Google Shape;117;p17"/>
            <p:cNvPicPr preferRelativeResize="0"/>
            <p:nvPr/>
          </p:nvPicPr>
          <p:blipFill>
            <a:blip r:embed="rId5">
              <a:alphaModFix/>
            </a:blip>
            <a:stretch>
              <a:fillRect/>
            </a:stretch>
          </p:blipFill>
          <p:spPr>
            <a:xfrm>
              <a:off x="1145575" y="2249800"/>
              <a:ext cx="3260402" cy="2880300"/>
            </a:xfrm>
            <a:prstGeom prst="rect">
              <a:avLst/>
            </a:prstGeom>
            <a:noFill/>
            <a:ln>
              <a:noFill/>
            </a:ln>
          </p:spPr>
        </p:pic>
        <p:pic>
          <p:nvPicPr>
            <p:cNvPr id="118" name="Google Shape;118;p17"/>
            <p:cNvPicPr preferRelativeResize="0"/>
            <p:nvPr/>
          </p:nvPicPr>
          <p:blipFill>
            <a:blip r:embed="rId6">
              <a:alphaModFix/>
            </a:blip>
            <a:stretch>
              <a:fillRect/>
            </a:stretch>
          </p:blipFill>
          <p:spPr>
            <a:xfrm>
              <a:off x="7277100" y="0"/>
              <a:ext cx="1714500" cy="5143500"/>
            </a:xfrm>
            <a:prstGeom prst="rect">
              <a:avLst/>
            </a:prstGeom>
            <a:noFill/>
            <a:ln>
              <a:noFill/>
            </a:ln>
          </p:spPr>
        </p:pic>
        <p:sp>
          <p:nvSpPr>
            <p:cNvPr id="119" name="Google Shape;119;p17"/>
            <p:cNvSpPr txBox="1"/>
            <p:nvPr/>
          </p:nvSpPr>
          <p:spPr>
            <a:xfrm>
              <a:off x="4557350" y="152400"/>
              <a:ext cx="2597100" cy="38295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120" name="Google Shape;120;p17"/>
            <p:cNvPicPr preferRelativeResize="0"/>
            <p:nvPr/>
          </p:nvPicPr>
          <p:blipFill>
            <a:blip r:embed="rId7">
              <a:alphaModFix/>
            </a:blip>
            <a:stretch>
              <a:fillRect/>
            </a:stretch>
          </p:blipFill>
          <p:spPr>
            <a:xfrm>
              <a:off x="4603412" y="229087"/>
              <a:ext cx="2457500" cy="760375"/>
            </a:xfrm>
            <a:prstGeom prst="rect">
              <a:avLst/>
            </a:prstGeom>
            <a:noFill/>
            <a:ln>
              <a:noFill/>
            </a:ln>
          </p:spPr>
        </p:pic>
        <p:sp>
          <p:nvSpPr>
            <p:cNvPr id="121" name="Google Shape;121;p17"/>
            <p:cNvSpPr txBox="1"/>
            <p:nvPr/>
          </p:nvSpPr>
          <p:spPr>
            <a:xfrm>
              <a:off x="4690700" y="989450"/>
              <a:ext cx="2274300" cy="2880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latin typeface="Roboto"/>
                  <a:ea typeface="Roboto"/>
                  <a:cs typeface="Roboto"/>
                  <a:sym typeface="Roboto"/>
                </a:rPr>
                <a:t>Fred says ‘Well done’ to ALL of our phonics groups! You have all worked hard to learn sounds, use Fred talk and read red words speedily! Keep on reading over the summer and see you in September! </a:t>
              </a:r>
              <a:endParaRPr sz="1700">
                <a:latin typeface="Roboto"/>
                <a:ea typeface="Roboto"/>
                <a:cs typeface="Roboto"/>
                <a:sym typeface="Roboto"/>
              </a:endParaRPr>
            </a:p>
          </p:txBody>
        </p:sp>
        <p:sp>
          <p:nvSpPr>
            <p:cNvPr id="122" name="Google Shape;122;p17"/>
            <p:cNvSpPr txBox="1"/>
            <p:nvPr/>
          </p:nvSpPr>
          <p:spPr>
            <a:xfrm>
              <a:off x="2524900" y="3149750"/>
              <a:ext cx="1402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sp>
        <p:nvSpPr>
          <p:cNvPr id="123" name="Google Shape;123;p17"/>
          <p:cNvSpPr txBox="1"/>
          <p:nvPr/>
        </p:nvSpPr>
        <p:spPr>
          <a:xfrm>
            <a:off x="1500450" y="3200200"/>
            <a:ext cx="2619300" cy="13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latin typeface="Roboto"/>
              <a:ea typeface="Roboto"/>
              <a:cs typeface="Roboto"/>
              <a:sym typeface="Roboto"/>
            </a:endParaRPr>
          </a:p>
        </p:txBody>
      </p:sp>
      <p:sp>
        <p:nvSpPr>
          <p:cNvPr id="124" name="Google Shape;124;p17"/>
          <p:cNvSpPr txBox="1"/>
          <p:nvPr/>
        </p:nvSpPr>
        <p:spPr>
          <a:xfrm>
            <a:off x="1390275" y="2932500"/>
            <a:ext cx="2802600" cy="22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2"/>
                </a:solidFill>
                <a:latin typeface="Roboto"/>
                <a:ea typeface="Roboto"/>
                <a:cs typeface="Roboto"/>
                <a:sym typeface="Roboto"/>
              </a:rPr>
              <a:t>Miss Turner recommends…</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100">
                <a:solidFill>
                  <a:schemeClr val="dk2"/>
                </a:solidFill>
                <a:latin typeface="Roboto"/>
                <a:ea typeface="Roboto"/>
                <a:cs typeface="Roboto"/>
                <a:sym typeface="Roboto"/>
              </a:rPr>
              <a:t>Brand New Boy by David Almond.</a:t>
            </a:r>
            <a:endParaRPr sz="1100">
              <a:solidFill>
                <a:schemeClr val="dk2"/>
              </a:solidFill>
              <a:latin typeface="Roboto"/>
              <a:ea typeface="Roboto"/>
              <a:cs typeface="Roboto"/>
              <a:sym typeface="Roboto"/>
            </a:endParaRPr>
          </a:p>
          <a:p>
            <a:pPr indent="0" lvl="0" marL="0" rtl="0" algn="l">
              <a:spcBef>
                <a:spcPts val="0"/>
              </a:spcBef>
              <a:spcAft>
                <a:spcPts val="0"/>
              </a:spcAft>
              <a:buNone/>
            </a:pPr>
            <a:r>
              <a:rPr lang="en" sz="1100">
                <a:solidFill>
                  <a:schemeClr val="dk2"/>
                </a:solidFill>
                <a:latin typeface="Roboto"/>
                <a:ea typeface="Roboto"/>
                <a:cs typeface="Roboto"/>
                <a:sym typeface="Roboto"/>
              </a:rPr>
              <a:t>When a brand new boy called George starts at school, Daniel and his best friend Maxie are looking forward to getting a chance to enjoy the company of a new classmate. Daniel agrees to keep an eye on the new boy, although he has to admit there are a few unusual things about George.</a:t>
            </a:r>
            <a:endParaRPr sz="1100">
              <a:solidFill>
                <a:schemeClr val="dk2"/>
              </a:solidFill>
              <a:latin typeface="Roboto"/>
              <a:ea typeface="Roboto"/>
              <a:cs typeface="Roboto"/>
              <a:sym typeface="Roboto"/>
            </a:endParaRPr>
          </a:p>
        </p:txBody>
      </p:sp>
      <p:sp>
        <p:nvSpPr>
          <p:cNvPr id="125" name="Google Shape;125;p17"/>
          <p:cNvSpPr txBox="1"/>
          <p:nvPr/>
        </p:nvSpPr>
        <p:spPr>
          <a:xfrm>
            <a:off x="7230000" y="739225"/>
            <a:ext cx="1845000" cy="294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Miss Deeks recommends: </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The Green Planet. It is a factual book all about animals and plants.</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Did you know that Grizzly bears </a:t>
            </a:r>
            <a:r>
              <a:rPr lang="en" sz="1200">
                <a:latin typeface="Roboto"/>
                <a:ea typeface="Roboto"/>
                <a:cs typeface="Roboto"/>
                <a:sym typeface="Roboto"/>
              </a:rPr>
              <a:t>front</a:t>
            </a:r>
            <a:r>
              <a:rPr lang="en" sz="1200">
                <a:latin typeface="Roboto"/>
                <a:ea typeface="Roboto"/>
                <a:cs typeface="Roboto"/>
                <a:sym typeface="Roboto"/>
              </a:rPr>
              <a:t> claws are 10cm </a:t>
            </a:r>
            <a:r>
              <a:rPr lang="en" sz="1200">
                <a:latin typeface="Roboto"/>
                <a:ea typeface="Roboto"/>
                <a:cs typeface="Roboto"/>
                <a:sym typeface="Roboto"/>
              </a:rPr>
              <a:t>long</a:t>
            </a:r>
            <a:r>
              <a:rPr lang="en" sz="1200">
                <a:latin typeface="Roboto"/>
                <a:ea typeface="Roboto"/>
                <a:cs typeface="Roboto"/>
                <a:sym typeface="Roboto"/>
              </a:rPr>
              <a:t>! Or that the tallest tree in the world is a Giant redwood.</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It's</a:t>
            </a:r>
            <a:r>
              <a:rPr lang="en" sz="1200">
                <a:latin typeface="Roboto"/>
                <a:ea typeface="Roboto"/>
                <a:cs typeface="Roboto"/>
                <a:sym typeface="Roboto"/>
              </a:rPr>
              <a:t> full of great </a:t>
            </a:r>
            <a:r>
              <a:rPr lang="en" sz="1200">
                <a:latin typeface="Roboto"/>
                <a:ea typeface="Roboto"/>
                <a:cs typeface="Roboto"/>
                <a:sym typeface="Roboto"/>
              </a:rPr>
              <a:t>illustrations</a:t>
            </a:r>
            <a:r>
              <a:rPr lang="en" sz="1200">
                <a:latin typeface="Roboto"/>
                <a:ea typeface="Roboto"/>
                <a:cs typeface="Roboto"/>
                <a:sym typeface="Roboto"/>
              </a:rPr>
              <a:t> that are bright and colourful. </a:t>
            </a:r>
            <a:endParaRPr sz="1200">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p:txBody>
      </p:sp>
      <p:pic>
        <p:nvPicPr>
          <p:cNvPr id="126" name="Google Shape;126;p17"/>
          <p:cNvPicPr preferRelativeResize="0"/>
          <p:nvPr/>
        </p:nvPicPr>
        <p:blipFill>
          <a:blip r:embed="rId8">
            <a:alphaModFix/>
          </a:blip>
          <a:stretch>
            <a:fillRect/>
          </a:stretch>
        </p:blipFill>
        <p:spPr>
          <a:xfrm>
            <a:off x="4032800" y="3890800"/>
            <a:ext cx="714925" cy="1072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18"/>
          <p:cNvPicPr preferRelativeResize="0"/>
          <p:nvPr/>
        </p:nvPicPr>
        <p:blipFill>
          <a:blip r:embed="rId3">
            <a:alphaModFix/>
          </a:blip>
          <a:stretch>
            <a:fillRect/>
          </a:stretch>
        </p:blipFill>
        <p:spPr>
          <a:xfrm>
            <a:off x="353938" y="152400"/>
            <a:ext cx="3130916" cy="2419351"/>
          </a:xfrm>
          <a:prstGeom prst="rect">
            <a:avLst/>
          </a:prstGeom>
          <a:noFill/>
          <a:ln>
            <a:noFill/>
          </a:ln>
        </p:spPr>
      </p:pic>
      <p:sp>
        <p:nvSpPr>
          <p:cNvPr id="132" name="Google Shape;132;p18"/>
          <p:cNvSpPr txBox="1"/>
          <p:nvPr/>
        </p:nvSpPr>
        <p:spPr>
          <a:xfrm>
            <a:off x="152400" y="2571750"/>
            <a:ext cx="3534000" cy="24195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We are aiming for 97% attendance. </a:t>
            </a:r>
            <a:endParaRPr sz="1800">
              <a:solidFill>
                <a:srgbClr val="737373"/>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This week, our classes with the highest attendance are…</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KS1 - Class       </a:t>
            </a:r>
            <a:br>
              <a:rPr lang="en" sz="1800">
                <a:solidFill>
                  <a:srgbClr val="737373"/>
                </a:solidFill>
                <a:latin typeface="Roboto"/>
                <a:ea typeface="Roboto"/>
                <a:cs typeface="Roboto"/>
                <a:sym typeface="Roboto"/>
              </a:rPr>
            </a:br>
            <a:r>
              <a:rPr lang="en" sz="1800">
                <a:solidFill>
                  <a:srgbClr val="737373"/>
                </a:solidFill>
                <a:latin typeface="Roboto"/>
                <a:ea typeface="Roboto"/>
                <a:cs typeface="Roboto"/>
                <a:sym typeface="Roboto"/>
              </a:rPr>
              <a:t>KS2 - Class     </a:t>
            </a:r>
            <a:endParaRPr sz="1800">
              <a:solidFill>
                <a:srgbClr val="737373"/>
              </a:solidFill>
              <a:latin typeface="Roboto"/>
              <a:ea typeface="Roboto"/>
              <a:cs typeface="Roboto"/>
              <a:sym typeface="Roboto"/>
            </a:endParaRPr>
          </a:p>
          <a:p>
            <a:pPr indent="0" lvl="0" marL="0" rtl="0" algn="ctr">
              <a:spcBef>
                <a:spcPts val="0"/>
              </a:spcBef>
              <a:spcAft>
                <a:spcPts val="0"/>
              </a:spcAft>
              <a:buNone/>
            </a:pPr>
            <a:r>
              <a:rPr lang="en" sz="1800">
                <a:solidFill>
                  <a:srgbClr val="0277BD"/>
                </a:solidFill>
                <a:latin typeface="Roboto"/>
                <a:ea typeface="Roboto"/>
                <a:cs typeface="Roboto"/>
                <a:sym typeface="Roboto"/>
              </a:rPr>
              <a:t>WELL DONE</a:t>
            </a:r>
            <a:endParaRPr sz="1800">
              <a:solidFill>
                <a:srgbClr val="0277BD"/>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ctr">
              <a:spcBef>
                <a:spcPts val="0"/>
              </a:spcBef>
              <a:spcAft>
                <a:spcPts val="0"/>
              </a:spcAft>
              <a:buNone/>
            </a:pPr>
            <a:r>
              <a:t/>
            </a:r>
            <a:endParaRPr sz="1800">
              <a:solidFill>
                <a:srgbClr val="0000FF"/>
              </a:solidFill>
              <a:latin typeface="Roboto"/>
              <a:ea typeface="Roboto"/>
              <a:cs typeface="Roboto"/>
              <a:sym typeface="Roboto"/>
            </a:endParaRPr>
          </a:p>
        </p:txBody>
      </p:sp>
      <p:sp>
        <p:nvSpPr>
          <p:cNvPr id="133" name="Google Shape;133;p18"/>
          <p:cNvSpPr txBox="1"/>
          <p:nvPr/>
        </p:nvSpPr>
        <p:spPr>
          <a:xfrm>
            <a:off x="0" y="421481"/>
            <a:ext cx="1886100" cy="46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sp>
        <p:nvSpPr>
          <p:cNvPr id="134" name="Google Shape;134;p18"/>
          <p:cNvSpPr txBox="1"/>
          <p:nvPr/>
        </p:nvSpPr>
        <p:spPr>
          <a:xfrm>
            <a:off x="3677775" y="172400"/>
            <a:ext cx="5338500" cy="4818900"/>
          </a:xfrm>
          <a:prstGeom prst="rect">
            <a:avLst/>
          </a:prstGeom>
          <a:solidFill>
            <a:srgbClr val="F4CCCC"/>
          </a:solid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u="sng"/>
              <a:t>Safeguarding at Cavalry School - during the holidays</a:t>
            </a:r>
            <a:endParaRPr b="1" u="sng"/>
          </a:p>
          <a:p>
            <a:pPr indent="0" lvl="0" marL="0" rtl="0" algn="ctr">
              <a:lnSpc>
                <a:spcPct val="100000"/>
              </a:lnSpc>
              <a:spcBef>
                <a:spcPts val="1200"/>
              </a:spcBef>
              <a:spcAft>
                <a:spcPts val="0"/>
              </a:spcAft>
              <a:buNone/>
            </a:pPr>
            <a:r>
              <a:rPr lang="en" sz="1200"/>
              <a:t>Worried about a child?</a:t>
            </a:r>
            <a:br>
              <a:rPr lang="en" sz="1200"/>
            </a:br>
            <a:r>
              <a:rPr lang="en" sz="1200"/>
              <a:t>If a child is in </a:t>
            </a:r>
            <a:r>
              <a:rPr b="1" lang="en" sz="1200"/>
              <a:t>immediate danger or at risk of immediate harm</a:t>
            </a:r>
            <a:r>
              <a:rPr lang="en" sz="1200"/>
              <a:t>, you should contact the Police on 999</a:t>
            </a:r>
            <a:endParaRPr sz="1100"/>
          </a:p>
          <a:p>
            <a:pPr indent="0" lvl="0" marL="0" rtl="0" algn="ctr">
              <a:lnSpc>
                <a:spcPct val="100000"/>
              </a:lnSpc>
              <a:spcBef>
                <a:spcPts val="1200"/>
              </a:spcBef>
              <a:spcAft>
                <a:spcPts val="0"/>
              </a:spcAft>
              <a:buNone/>
            </a:pPr>
            <a:r>
              <a:rPr lang="en" sz="1200"/>
              <a:t>If you are </a:t>
            </a:r>
            <a:r>
              <a:rPr b="1" lang="en" sz="1200"/>
              <a:t>concerned about a child</a:t>
            </a:r>
            <a:r>
              <a:rPr lang="en" sz="1200"/>
              <a:t> you should share your concern with our local Children’s Social Care Service by calling Cambridgeshire Children's Services on  01733 234724   or using </a:t>
            </a:r>
            <a:r>
              <a:rPr lang="en" sz="1200">
                <a:uFill>
                  <a:noFill/>
                </a:uFill>
                <a:hlinkClick r:id="rId4"/>
              </a:rPr>
              <a:t>https://cambridgeshire-self.achieveservice.com/service/Childrens_Services_online_referral_form</a:t>
            </a:r>
            <a:endParaRPr sz="1200"/>
          </a:p>
          <a:p>
            <a:pPr indent="0" lvl="0" marL="0" rtl="0" algn="ctr">
              <a:lnSpc>
                <a:spcPct val="100000"/>
              </a:lnSpc>
              <a:spcBef>
                <a:spcPts val="1200"/>
              </a:spcBef>
              <a:spcAft>
                <a:spcPts val="0"/>
              </a:spcAft>
              <a:buNone/>
            </a:pPr>
            <a:r>
              <a:rPr lang="en" sz="1200"/>
              <a:t>You can also contact the NSPCC for advice on 0808 800 5000 or email help@NSPCC.org.uk</a:t>
            </a:r>
            <a:endParaRPr sz="1100"/>
          </a:p>
          <a:p>
            <a:pPr indent="0" lvl="0" marL="0" rtl="0" algn="ctr">
              <a:lnSpc>
                <a:spcPct val="100000"/>
              </a:lnSpc>
              <a:spcBef>
                <a:spcPts val="1200"/>
              </a:spcBef>
              <a:spcAft>
                <a:spcPts val="0"/>
              </a:spcAft>
              <a:buNone/>
            </a:pPr>
            <a:r>
              <a:rPr lang="en" sz="1200"/>
              <a:t>If you have non urgent  information about the safety or welfare of a child to share with the safeguarding team at Cavalry School then please email </a:t>
            </a:r>
            <a:r>
              <a:rPr lang="en" sz="1200" u="sng">
                <a:hlinkClick r:id="rId5"/>
              </a:rPr>
              <a:t>safeguarding1@cavalryprimary.org</a:t>
            </a:r>
            <a:br>
              <a:rPr lang="en" sz="1200"/>
            </a:br>
            <a:r>
              <a:rPr lang="en" sz="1200"/>
              <a:t>Please note, this email is only monitored once daily during school holidays, it is not monitored during weekends. </a:t>
            </a:r>
            <a:endParaRPr sz="1200"/>
          </a:p>
          <a:p>
            <a:pPr indent="0" lvl="0" marL="0" rtl="0" algn="ctr">
              <a:lnSpc>
                <a:spcPct val="100000"/>
              </a:lnSpc>
              <a:spcBef>
                <a:spcPts val="1200"/>
              </a:spcBef>
              <a:spcAft>
                <a:spcPts val="0"/>
              </a:spcAft>
              <a:buNone/>
            </a:pPr>
            <a:r>
              <a:rPr lang="en" sz="1200"/>
              <a:t> If you need an </a:t>
            </a:r>
            <a:r>
              <a:rPr b="1" lang="en" sz="1200"/>
              <a:t>immediate response or if you are concerned for a child’s immediate safety or welfare please contact the Police</a:t>
            </a:r>
            <a:r>
              <a:rPr lang="en" sz="1200"/>
              <a:t>.</a:t>
            </a:r>
            <a:endParaRPr sz="1200"/>
          </a:p>
          <a:p>
            <a:pPr indent="0" lvl="0" marL="0" rtl="0" algn="ctr">
              <a:lnSpc>
                <a:spcPct val="100000"/>
              </a:lnSpc>
              <a:spcBef>
                <a:spcPts val="1200"/>
              </a:spcBef>
              <a:spcAft>
                <a:spcPts val="0"/>
              </a:spcAft>
              <a:buNone/>
            </a:pPr>
            <a:r>
              <a:t/>
            </a:r>
            <a:endParaRPr sz="1800">
              <a:solidFill>
                <a:schemeClr val="lt2"/>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19"/>
          <p:cNvPicPr preferRelativeResize="0"/>
          <p:nvPr/>
        </p:nvPicPr>
        <p:blipFill>
          <a:blip r:embed="rId3">
            <a:alphaModFix/>
          </a:blip>
          <a:stretch>
            <a:fillRect/>
          </a:stretch>
        </p:blipFill>
        <p:spPr>
          <a:xfrm>
            <a:off x="152400" y="152400"/>
            <a:ext cx="3422672" cy="4838699"/>
          </a:xfrm>
          <a:prstGeom prst="rect">
            <a:avLst/>
          </a:prstGeom>
          <a:noFill/>
          <a:ln>
            <a:noFill/>
          </a:ln>
        </p:spPr>
      </p:pic>
      <p:pic>
        <p:nvPicPr>
          <p:cNvPr id="140" name="Google Shape;140;p19"/>
          <p:cNvPicPr preferRelativeResize="0"/>
          <p:nvPr/>
        </p:nvPicPr>
        <p:blipFill>
          <a:blip r:embed="rId4">
            <a:alphaModFix/>
          </a:blip>
          <a:stretch>
            <a:fillRect/>
          </a:stretch>
        </p:blipFill>
        <p:spPr>
          <a:xfrm>
            <a:off x="4061117" y="152400"/>
            <a:ext cx="4838700" cy="4838700"/>
          </a:xfrm>
          <a:prstGeom prst="rect">
            <a:avLst/>
          </a:prstGeom>
          <a:noFill/>
          <a:ln>
            <a:noFill/>
          </a:ln>
        </p:spPr>
      </p:pic>
      <p:sp>
        <p:nvSpPr>
          <p:cNvPr id="141" name="Google Shape;141;p19"/>
          <p:cNvSpPr txBox="1"/>
          <p:nvPr/>
        </p:nvSpPr>
        <p:spPr>
          <a:xfrm>
            <a:off x="467375" y="1257025"/>
            <a:ext cx="3107700" cy="35922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t/>
            </a:r>
            <a:endParaRPr sz="1200">
              <a:latin typeface="Calibri"/>
              <a:ea typeface="Calibri"/>
              <a:cs typeface="Calibri"/>
              <a:sym typeface="Calibri"/>
            </a:endParaRPr>
          </a:p>
          <a:p>
            <a:pPr indent="0" lvl="0" marL="0" rtl="0" algn="l">
              <a:lnSpc>
                <a:spcPct val="107916"/>
              </a:lnSpc>
              <a:spcBef>
                <a:spcPts val="800"/>
              </a:spcBef>
              <a:spcAft>
                <a:spcPts val="0"/>
              </a:spcAft>
              <a:buNone/>
            </a:pPr>
            <a:r>
              <a:rPr b="1" lang="en" sz="1200">
                <a:highlight>
                  <a:srgbClr val="E6B8AF"/>
                </a:highlight>
                <a:latin typeface="Calibri"/>
                <a:ea typeface="Calibri"/>
                <a:cs typeface="Calibri"/>
                <a:sym typeface="Calibri"/>
              </a:rPr>
              <a:t>Training Day  Monday 20th July - SCHOOL AND NURSERY CLOSED</a:t>
            </a:r>
            <a:endParaRPr b="1" sz="1200">
              <a:highlight>
                <a:srgbClr val="E6B8AF"/>
              </a:highlight>
              <a:latin typeface="Calibri"/>
              <a:ea typeface="Calibri"/>
              <a:cs typeface="Calibri"/>
              <a:sym typeface="Calibri"/>
            </a:endParaRPr>
          </a:p>
          <a:p>
            <a:pPr indent="0" lvl="0" marL="0" rtl="0" algn="l">
              <a:lnSpc>
                <a:spcPct val="107916"/>
              </a:lnSpc>
              <a:spcBef>
                <a:spcPts val="800"/>
              </a:spcBef>
              <a:spcAft>
                <a:spcPts val="0"/>
              </a:spcAft>
              <a:buNone/>
            </a:pPr>
            <a:r>
              <a:rPr b="1" lang="en" sz="1200">
                <a:latin typeface="Calibri"/>
                <a:ea typeface="Calibri"/>
                <a:cs typeface="Calibri"/>
                <a:sym typeface="Calibri"/>
              </a:rPr>
              <a:t>Training Day	Tuesday 1st  Sept</a:t>
            </a:r>
            <a:endParaRPr b="1"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Back to School    Wednesday 2nd September</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Class 1 Parent workshops			Wednesday 2nd  9.30-10.30 OR 1.30-2.30</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Class 2 Parent workshops Thursday 3rd 	9.30-10.30 OR 1.30-2.30</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Reception start full time Friday 4th September</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Clubs start wk beg 14th September</a:t>
            </a:r>
            <a:endParaRPr sz="1200">
              <a:latin typeface="Calibri"/>
              <a:ea typeface="Calibri"/>
              <a:cs typeface="Calibri"/>
              <a:sym typeface="Calibri"/>
            </a:endParaRPr>
          </a:p>
          <a:p>
            <a:pPr indent="0" lvl="0" marL="0" rtl="0" algn="l">
              <a:lnSpc>
                <a:spcPct val="107916"/>
              </a:lnSpc>
              <a:spcBef>
                <a:spcPts val="800"/>
              </a:spcBef>
              <a:spcAft>
                <a:spcPts val="0"/>
              </a:spcAft>
              <a:buNone/>
            </a:pPr>
            <a:r>
              <a:rPr b="1" lang="en" sz="1200">
                <a:highlight>
                  <a:srgbClr val="E6B8AF"/>
                </a:highlight>
                <a:latin typeface="Calibri"/>
                <a:ea typeface="Calibri"/>
                <a:cs typeface="Calibri"/>
                <a:sym typeface="Calibri"/>
              </a:rPr>
              <a:t>Training Day - Friday 24th October - </a:t>
            </a:r>
            <a:br>
              <a:rPr b="1" lang="en" sz="1200">
                <a:highlight>
                  <a:srgbClr val="E6B8AF"/>
                </a:highlight>
                <a:latin typeface="Calibri"/>
                <a:ea typeface="Calibri"/>
                <a:cs typeface="Calibri"/>
                <a:sym typeface="Calibri"/>
              </a:rPr>
            </a:br>
            <a:r>
              <a:rPr b="1" lang="en" sz="1200">
                <a:highlight>
                  <a:srgbClr val="E6B8AF"/>
                </a:highlight>
                <a:latin typeface="Calibri"/>
                <a:ea typeface="Calibri"/>
                <a:cs typeface="Calibri"/>
                <a:sym typeface="Calibri"/>
              </a:rPr>
              <a:t>SCHOOL AND NURSERY CLOSED</a:t>
            </a:r>
            <a:endParaRPr b="1" sz="1200">
              <a:highlight>
                <a:srgbClr val="E6B8AF"/>
              </a:highlight>
              <a:latin typeface="Calibri"/>
              <a:ea typeface="Calibri"/>
              <a:cs typeface="Calibri"/>
              <a:sym typeface="Calibri"/>
            </a:endParaRPr>
          </a:p>
          <a:p>
            <a:pPr indent="0" lvl="0" marL="0" rtl="0" algn="l">
              <a:lnSpc>
                <a:spcPct val="107916"/>
              </a:lnSpc>
              <a:spcBef>
                <a:spcPts val="800"/>
              </a:spcBef>
              <a:spcAft>
                <a:spcPts val="0"/>
              </a:spcAft>
              <a:buNone/>
            </a:pPr>
            <a:r>
              <a:t/>
            </a:r>
            <a:endParaRPr sz="1200">
              <a:latin typeface="Calibri"/>
              <a:ea typeface="Calibri"/>
              <a:cs typeface="Calibri"/>
              <a:sym typeface="Calibri"/>
            </a:endParaRPr>
          </a:p>
          <a:p>
            <a:pPr indent="0" lvl="0" marL="0" rtl="0" algn="l">
              <a:lnSpc>
                <a:spcPct val="107916"/>
              </a:lnSpc>
              <a:spcBef>
                <a:spcPts val="800"/>
              </a:spcBef>
              <a:spcAft>
                <a:spcPts val="0"/>
              </a:spcAft>
              <a:buNone/>
            </a:pPr>
            <a:r>
              <a:t/>
            </a:r>
            <a:endParaRPr b="1" sz="1200">
              <a:highlight>
                <a:srgbClr val="E6B8AF"/>
              </a:highlight>
              <a:latin typeface="Calibri"/>
              <a:ea typeface="Calibri"/>
              <a:cs typeface="Calibri"/>
              <a:sym typeface="Calibri"/>
            </a:endParaRPr>
          </a:p>
          <a:p>
            <a:pPr indent="0" lvl="0" marL="0" rtl="0" algn="l">
              <a:lnSpc>
                <a:spcPct val="107916"/>
              </a:lnSpc>
              <a:spcBef>
                <a:spcPts val="800"/>
              </a:spcBef>
              <a:spcAft>
                <a:spcPts val="0"/>
              </a:spcAft>
              <a:buNone/>
            </a:pPr>
            <a:r>
              <a:t/>
            </a:r>
            <a:endParaRPr b="1" sz="1200">
              <a:highlight>
                <a:srgbClr val="E6B8AF"/>
              </a:highlight>
              <a:latin typeface="Calibri"/>
              <a:ea typeface="Calibri"/>
              <a:cs typeface="Calibri"/>
              <a:sym typeface="Calibri"/>
            </a:endParaRPr>
          </a:p>
          <a:p>
            <a:pPr indent="0" lvl="0" marL="0" rtl="0" algn="l">
              <a:lnSpc>
                <a:spcPct val="107916"/>
              </a:lnSpc>
              <a:spcBef>
                <a:spcPts val="800"/>
              </a:spcBef>
              <a:spcAft>
                <a:spcPts val="0"/>
              </a:spcAft>
              <a:buNone/>
            </a:pPr>
            <a:r>
              <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                                  </a:t>
            </a:r>
            <a:endParaRPr sz="1200">
              <a:latin typeface="Calibri"/>
              <a:ea typeface="Calibri"/>
              <a:cs typeface="Calibri"/>
              <a:sym typeface="Calibri"/>
            </a:endParaRPr>
          </a:p>
          <a:p>
            <a:pPr indent="0" lvl="0" marL="4114800" rtl="0" algn="l">
              <a:lnSpc>
                <a:spcPct val="107916"/>
              </a:lnSpc>
              <a:spcBef>
                <a:spcPts val="800"/>
              </a:spcBef>
              <a:spcAft>
                <a:spcPts val="800"/>
              </a:spcAft>
              <a:buNone/>
            </a:pPr>
            <a:r>
              <a:rPr lang="en" sz="1200">
                <a:latin typeface="Calibri"/>
                <a:ea typeface="Calibri"/>
                <a:cs typeface="Calibri"/>
                <a:sym typeface="Calibri"/>
              </a:rPr>
              <a:t>  </a:t>
            </a:r>
            <a:endParaRPr>
              <a:solidFill>
                <a:schemeClr val="lt2"/>
              </a:solidFill>
              <a:latin typeface="Roboto"/>
              <a:ea typeface="Roboto"/>
              <a:cs typeface="Roboto"/>
              <a:sym typeface="Roboto"/>
            </a:endParaRPr>
          </a:p>
        </p:txBody>
      </p:sp>
      <p:pic>
        <p:nvPicPr>
          <p:cNvPr id="142" name="Google Shape;142;p19" title="images.jpg"/>
          <p:cNvPicPr preferRelativeResize="0"/>
          <p:nvPr/>
        </p:nvPicPr>
        <p:blipFill>
          <a:blip r:embed="rId5">
            <a:alphaModFix/>
          </a:blip>
          <a:stretch>
            <a:fillRect/>
          </a:stretch>
        </p:blipFill>
        <p:spPr>
          <a:xfrm>
            <a:off x="4193638" y="1568575"/>
            <a:ext cx="4573675" cy="256255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0"/>
          <p:cNvSpPr txBox="1"/>
          <p:nvPr>
            <p:ph idx="1" type="body"/>
          </p:nvPr>
        </p:nvSpPr>
        <p:spPr>
          <a:xfrm>
            <a:off x="226075" y="1452950"/>
            <a:ext cx="2808000" cy="31635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1400"/>
              <a:t>Contact us:</a:t>
            </a:r>
            <a:endParaRPr sz="1400"/>
          </a:p>
          <a:p>
            <a:pPr indent="0" lvl="0" marL="0" rtl="0" algn="l">
              <a:spcBef>
                <a:spcPts val="1600"/>
              </a:spcBef>
              <a:spcAft>
                <a:spcPts val="0"/>
              </a:spcAft>
              <a:buNone/>
            </a:pPr>
            <a:r>
              <a:rPr lang="en" sz="1400"/>
              <a:t>Cavalry Primary School</a:t>
            </a:r>
            <a:br>
              <a:rPr lang="en" sz="1400"/>
            </a:br>
            <a:r>
              <a:rPr lang="en" sz="1400"/>
              <a:t>Cavalry Drive</a:t>
            </a:r>
            <a:br>
              <a:rPr lang="en" sz="1400"/>
            </a:br>
            <a:r>
              <a:rPr lang="en" sz="1400"/>
              <a:t>March</a:t>
            </a:r>
            <a:br>
              <a:rPr lang="en" sz="1400"/>
            </a:br>
            <a:r>
              <a:rPr lang="en" sz="1400"/>
              <a:t>Cambridgeshire</a:t>
            </a:r>
            <a:br>
              <a:rPr lang="en" sz="1400"/>
            </a:br>
            <a:r>
              <a:rPr lang="en" sz="1400"/>
              <a:t>PE15 9EQ</a:t>
            </a:r>
            <a:endParaRPr sz="1400"/>
          </a:p>
          <a:p>
            <a:pPr indent="0" lvl="0" marL="0" rtl="0" algn="l">
              <a:spcBef>
                <a:spcPts val="1600"/>
              </a:spcBef>
              <a:spcAft>
                <a:spcPts val="0"/>
              </a:spcAft>
              <a:buNone/>
            </a:pPr>
            <a:r>
              <a:rPr lang="en" sz="1400" u="sng">
                <a:hlinkClick r:id="rId3"/>
              </a:rPr>
              <a:t>office@cavalryprimary.org</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Tel: 01354 652814</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a:solidFill>
                <a:srgbClr val="F9FAFB"/>
              </a:solidFill>
              <a:highlight>
                <a:srgbClr val="0F1C59"/>
              </a:highlight>
              <a:latin typeface="Arial"/>
              <a:ea typeface="Arial"/>
              <a:cs typeface="Arial"/>
              <a:sym typeface="Arial"/>
            </a:endParaRPr>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 </a:t>
            </a:r>
            <a:endParaRPr sz="1400"/>
          </a:p>
        </p:txBody>
      </p:sp>
      <p:pic>
        <p:nvPicPr>
          <p:cNvPr descr="Black and white upward shot of Golden Gate Bridge" id="148" name="Google Shape;148;p20"/>
          <p:cNvPicPr preferRelativeResize="0"/>
          <p:nvPr/>
        </p:nvPicPr>
        <p:blipFill rotWithShape="1">
          <a:blip r:embed="rId4">
            <a:alphaModFix/>
          </a:blip>
          <a:srcRect b="0" l="19072" r="4854" t="10"/>
          <a:stretch/>
        </p:blipFill>
        <p:spPr>
          <a:xfrm>
            <a:off x="3274676" y="0"/>
            <a:ext cx="5869325" cy="5143504"/>
          </a:xfrm>
          <a:prstGeom prst="rect">
            <a:avLst/>
          </a:prstGeom>
          <a:noFill/>
          <a:ln>
            <a:noFill/>
          </a:ln>
        </p:spPr>
      </p:pic>
      <p:pic>
        <p:nvPicPr>
          <p:cNvPr id="149" name="Google Shape;149;p20"/>
          <p:cNvPicPr preferRelativeResize="0"/>
          <p:nvPr/>
        </p:nvPicPr>
        <p:blipFill>
          <a:blip r:embed="rId5">
            <a:alphaModFix/>
          </a:blip>
          <a:stretch>
            <a:fillRect/>
          </a:stretch>
        </p:blipFill>
        <p:spPr>
          <a:xfrm flipH="1">
            <a:off x="1277850" y="238675"/>
            <a:ext cx="1150651" cy="1095299"/>
          </a:xfrm>
          <a:prstGeom prst="rect">
            <a:avLst/>
          </a:prstGeom>
          <a:noFill/>
          <a:ln>
            <a:noFill/>
          </a:ln>
        </p:spPr>
      </p:pic>
      <p:sp>
        <p:nvSpPr>
          <p:cNvPr id="150" name="Google Shape;150;p20"/>
          <p:cNvSpPr txBox="1"/>
          <p:nvPr/>
        </p:nvSpPr>
        <p:spPr>
          <a:xfrm>
            <a:off x="389075" y="560100"/>
            <a:ext cx="962100" cy="56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lt1"/>
                </a:solidFill>
                <a:latin typeface="Roboto"/>
                <a:ea typeface="Roboto"/>
                <a:cs typeface="Roboto"/>
                <a:sym typeface="Roboto"/>
              </a:rPr>
              <a:t>Cavalry Website</a:t>
            </a:r>
            <a:endParaRPr sz="1500">
              <a:solidFill>
                <a:schemeClr val="lt1"/>
              </a:solidFill>
              <a:latin typeface="Roboto"/>
              <a:ea typeface="Roboto"/>
              <a:cs typeface="Roboto"/>
              <a:sym typeface="Roboto"/>
            </a:endParaRPr>
          </a:p>
        </p:txBody>
      </p:sp>
      <p:pic>
        <p:nvPicPr>
          <p:cNvPr id="151" name="Google Shape;151;p20"/>
          <p:cNvPicPr preferRelativeResize="0"/>
          <p:nvPr/>
        </p:nvPicPr>
        <p:blipFill>
          <a:blip r:embed="rId6">
            <a:alphaModFix/>
          </a:blip>
          <a:stretch>
            <a:fillRect/>
          </a:stretch>
        </p:blipFill>
        <p:spPr>
          <a:xfrm>
            <a:off x="3274675" y="0"/>
            <a:ext cx="5869325" cy="51434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