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</p:sldIdLst>
  <p:sldSz cy="5143500" cx="9144000"/>
  <p:notesSz cx="6858000" cy="9144000"/>
  <p:embeddedFontLst>
    <p:embeddedFont>
      <p:font typeface="Roboto"/>
      <p:regular r:id="rId13"/>
      <p:bold r:id="rId14"/>
      <p:italic r:id="rId15"/>
      <p:boldItalic r:id="rId16"/>
    </p:embeddedFont>
    <p:embeddedFont>
      <p:font typeface="Lobster"/>
      <p:regular r:id="rId17"/>
    </p:embeddedFont>
    <p:embeddedFont>
      <p:font typeface="Bree Serif"/>
      <p:regular r:id="rId1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font" Target="fonts/Roboto-regular.fntdata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font" Target="fonts/Roboto-italic.fntdata"/><Relationship Id="rId14" Type="http://schemas.openxmlformats.org/officeDocument/2006/relationships/font" Target="fonts/Roboto-bold.fntdata"/><Relationship Id="rId17" Type="http://schemas.openxmlformats.org/officeDocument/2006/relationships/font" Target="fonts/Lobster-regular.fntdata"/><Relationship Id="rId16" Type="http://schemas.openxmlformats.org/officeDocument/2006/relationships/font" Target="fonts/Roboto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18" Type="http://schemas.openxmlformats.org/officeDocument/2006/relationships/font" Target="fonts/BreeSerif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c6f73a04f_0_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c6f73a04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c6f73a04f_0_5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c6f73a04f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2fd3798447a_0_2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2fd3798447a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fd3798447a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2fd3798447a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fd3798447a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fd3798447a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fd3798447a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2fd3798447a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c6f73a04f_0_46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c6f73a04f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flipH="1">
            <a:off x="8246400" y="4245925"/>
            <a:ext cx="897600" cy="8976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8246400" y="4245875"/>
            <a:ext cx="897600" cy="897600"/>
          </a:xfrm>
          <a:prstGeom prst="round1Rect">
            <a:avLst>
              <a:gd fmla="val 16667" name="adj"/>
            </a:avLst>
          </a:prstGeom>
          <a:solidFill>
            <a:schemeClr val="lt1">
              <a:alpha val="6808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accent4"/>
        </a:solid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1"/>
          <p:cNvSpPr txBox="1"/>
          <p:nvPr>
            <p:ph hasCustomPrompt="1" type="title"/>
          </p:nvPr>
        </p:nvSpPr>
        <p:spPr>
          <a:xfrm>
            <a:off x="475500" y="1258525"/>
            <a:ext cx="82221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1"/>
          <p:cNvSpPr txBox="1"/>
          <p:nvPr>
            <p:ph idx="1" type="body"/>
          </p:nvPr>
        </p:nvSpPr>
        <p:spPr>
          <a:xfrm>
            <a:off x="475500" y="3304625"/>
            <a:ext cx="82221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0" name="Google Shape;60;p11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chemeClr val="accent4"/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2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 flipH="1" rot="10800000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4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4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/>
          <p:nvPr/>
        </p:nvSpPr>
        <p:spPr>
          <a:xfrm flipH="1" rot="10800000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" name="Google Shape;26;p5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" name="Google Shape;27;p5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8" name="Google Shape;28;p5"/>
          <p:cNvSpPr txBox="1"/>
          <p:nvPr>
            <p:ph idx="1" type="body"/>
          </p:nvPr>
        </p:nvSpPr>
        <p:spPr>
          <a:xfrm>
            <a:off x="471900" y="1919075"/>
            <a:ext cx="39999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5"/>
          <p:cNvSpPr txBox="1"/>
          <p:nvPr>
            <p:ph idx="2" type="body"/>
          </p:nvPr>
        </p:nvSpPr>
        <p:spPr>
          <a:xfrm>
            <a:off x="4694250" y="1919075"/>
            <a:ext cx="39999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0" name="Google Shape;30;p5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/>
          <p:nvPr/>
        </p:nvSpPr>
        <p:spPr>
          <a:xfrm flipH="1" rot="10800000">
            <a:off x="0" y="656400"/>
            <a:ext cx="9144000" cy="448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" name="Google Shape;33;p6"/>
          <p:cNvSpPr/>
          <p:nvPr/>
        </p:nvSpPr>
        <p:spPr>
          <a:xfrm>
            <a:off x="0" y="65635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" name="Google Shape;34;p6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35" name="Google Shape;35;p6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/>
          <p:nvPr/>
        </p:nvSpPr>
        <p:spPr>
          <a:xfrm flipH="1" rot="10800000">
            <a:off x="3276600" y="25"/>
            <a:ext cx="58674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7"/>
          <p:cNvSpPr/>
          <p:nvPr/>
        </p:nvSpPr>
        <p:spPr>
          <a:xfrm rot="-5400000">
            <a:off x="759150" y="2517450"/>
            <a:ext cx="51435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7"/>
          <p:cNvSpPr txBox="1"/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0" name="Google Shape;40;p7"/>
          <p:cNvSpPr txBox="1"/>
          <p:nvPr>
            <p:ph idx="1" type="body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1" name="Google Shape;41;p7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/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44" name="Google Shape;44;p8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 flipH="1">
            <a:off x="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" name="Google Shape;47;p9"/>
          <p:cNvSpPr/>
          <p:nvPr/>
        </p:nvSpPr>
        <p:spPr>
          <a:xfrm rot="5400000">
            <a:off x="1946425" y="2517750"/>
            <a:ext cx="51429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" name="Google Shape;48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9" name="Google Shape;49;p9"/>
          <p:cNvSpPr txBox="1"/>
          <p:nvPr>
            <p:ph idx="1" type="subTitle"/>
          </p:nvPr>
        </p:nvSpPr>
        <p:spPr>
          <a:xfrm>
            <a:off x="265500" y="2779467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0" name="Google Shape;50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1" name="Google Shape;51;p9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/>
          <p:nvPr/>
        </p:nvSpPr>
        <p:spPr>
          <a:xfrm flipH="1" rot="10800000">
            <a:off x="0" y="0"/>
            <a:ext cx="9144000" cy="469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" name="Google Shape;54;p10"/>
          <p:cNvSpPr/>
          <p:nvPr/>
        </p:nvSpPr>
        <p:spPr>
          <a:xfrm flipH="1" rot="10800000">
            <a:off x="0" y="4622725"/>
            <a:ext cx="9144000" cy="741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0"/>
          <p:cNvSpPr txBox="1"/>
          <p:nvPr>
            <p:ph idx="1" type="body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</a:lstStyle>
          <a:p/>
        </p:txBody>
      </p:sp>
      <p:sp>
        <p:nvSpPr>
          <p:cNvPr id="56" name="Google Shape;56;p10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material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  <a:def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Relationship Id="rId4" Type="http://schemas.openxmlformats.org/officeDocument/2006/relationships/image" Target="../media/image17.png"/><Relationship Id="rId5" Type="http://schemas.openxmlformats.org/officeDocument/2006/relationships/image" Target="../media/image15.png"/><Relationship Id="rId6" Type="http://schemas.openxmlformats.org/officeDocument/2006/relationships/image" Target="../media/image10.png"/><Relationship Id="rId7" Type="http://schemas.openxmlformats.org/officeDocument/2006/relationships/image" Target="../media/image5.png"/><Relationship Id="rId8" Type="http://schemas.openxmlformats.org/officeDocument/2006/relationships/image" Target="../media/image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Relationship Id="rId4" Type="http://schemas.openxmlformats.org/officeDocument/2006/relationships/image" Target="../media/image21.jpg"/><Relationship Id="rId5" Type="http://schemas.openxmlformats.org/officeDocument/2006/relationships/image" Target="../media/image19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Relationship Id="rId4" Type="http://schemas.openxmlformats.org/officeDocument/2006/relationships/image" Target="../media/image14.jpg"/><Relationship Id="rId5" Type="http://schemas.openxmlformats.org/officeDocument/2006/relationships/image" Target="../media/image24.png"/><Relationship Id="rId6" Type="http://schemas.openxmlformats.org/officeDocument/2006/relationships/image" Target="../media/image22.png"/><Relationship Id="rId7" Type="http://schemas.openxmlformats.org/officeDocument/2006/relationships/image" Target="../media/image12.png"/><Relationship Id="rId8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Relationship Id="rId4" Type="http://schemas.openxmlformats.org/officeDocument/2006/relationships/image" Target="../media/image7.png"/><Relationship Id="rId5" Type="http://schemas.openxmlformats.org/officeDocument/2006/relationships/image" Target="../media/image1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hyperlink" Target="mailto:office@cavalryprimary.org" TargetMode="External"/><Relationship Id="rId4" Type="http://schemas.openxmlformats.org/officeDocument/2006/relationships/image" Target="../media/image23.png"/><Relationship Id="rId5" Type="http://schemas.openxmlformats.org/officeDocument/2006/relationships/image" Target="../media/image16.jpg"/><Relationship Id="rId6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0247" y="152399"/>
            <a:ext cx="1930629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00875" y="152400"/>
            <a:ext cx="6824576" cy="190500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3"/>
          <p:cNvSpPr txBox="1"/>
          <p:nvPr>
            <p:ph idx="1" type="subTitle"/>
          </p:nvPr>
        </p:nvSpPr>
        <p:spPr>
          <a:xfrm>
            <a:off x="4277950" y="1381000"/>
            <a:ext cx="3285000" cy="57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19th September 2025</a:t>
            </a:r>
            <a:endParaRPr sz="2400"/>
          </a:p>
        </p:txBody>
      </p:sp>
      <p:sp>
        <p:nvSpPr>
          <p:cNvPr id="70" name="Google Shape;70;p13"/>
          <p:cNvSpPr txBox="1"/>
          <p:nvPr/>
        </p:nvSpPr>
        <p:spPr>
          <a:xfrm>
            <a:off x="1624550" y="2571750"/>
            <a:ext cx="5683800" cy="1648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1" name="Google Shape;71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41750" y="2689374"/>
            <a:ext cx="1276250" cy="1276250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3"/>
          <p:cNvSpPr txBox="1"/>
          <p:nvPr/>
        </p:nvSpPr>
        <p:spPr>
          <a:xfrm>
            <a:off x="3047075" y="2757750"/>
            <a:ext cx="4104600" cy="1276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</a:pPr>
            <a:r>
              <a:rPr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A Lowry Perspective</a:t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</a:pPr>
            <a:r>
              <a:rPr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Seasons</a:t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</a:pPr>
            <a:r>
              <a:rPr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Brilliant blending </a:t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4"/>
          <p:cNvSpPr txBox="1"/>
          <p:nvPr/>
        </p:nvSpPr>
        <p:spPr>
          <a:xfrm>
            <a:off x="2897275" y="1405500"/>
            <a:ext cx="4261500" cy="3663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8" name="Google Shape;78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4261627" cy="106540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4"/>
          <p:cNvSpPr txBox="1"/>
          <p:nvPr/>
        </p:nvSpPr>
        <p:spPr>
          <a:xfrm>
            <a:off x="1684600" y="483150"/>
            <a:ext cx="17700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Year 1</a:t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80" name="Google Shape;80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775" y="1113125"/>
            <a:ext cx="2755775" cy="161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81774" y="59800"/>
            <a:ext cx="1672775" cy="2477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6748" y="2774125"/>
            <a:ext cx="1577850" cy="2356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381775" y="3893775"/>
            <a:ext cx="1716300" cy="123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713051" y="59800"/>
            <a:ext cx="1672775" cy="1173581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4"/>
          <p:cNvSpPr txBox="1"/>
          <p:nvPr/>
        </p:nvSpPr>
        <p:spPr>
          <a:xfrm>
            <a:off x="3102525" y="1510150"/>
            <a:ext cx="3648300" cy="1106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Year 1 have been looking at seasons in </a:t>
            </a:r>
            <a:r>
              <a:rPr lang="en" sz="16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science</a:t>
            </a:r>
            <a:r>
              <a:rPr lang="en" sz="16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. The children have drawn beautiful pictures of what they feel represents the 4 seasons to them.</a:t>
            </a:r>
            <a:r>
              <a:rPr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6" name="Google Shape;86;p14"/>
          <p:cNvSpPr txBox="1"/>
          <p:nvPr/>
        </p:nvSpPr>
        <p:spPr>
          <a:xfrm>
            <a:off x="3095025" y="2616550"/>
            <a:ext cx="3663300" cy="1203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During year 1’s </a:t>
            </a:r>
            <a:r>
              <a:rPr lang="en" sz="16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geography</a:t>
            </a:r>
            <a:r>
              <a:rPr lang="en" sz="16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 the children have been exploring everything ice! What clothes should you wear in the </a:t>
            </a:r>
            <a:r>
              <a:rPr lang="en" sz="16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Arctic? What could you live in?</a:t>
            </a:r>
            <a:r>
              <a:rPr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7" name="Google Shape;87;p14"/>
          <p:cNvSpPr txBox="1"/>
          <p:nvPr/>
        </p:nvSpPr>
        <p:spPr>
          <a:xfrm>
            <a:off x="3162350" y="3865100"/>
            <a:ext cx="3783000" cy="1065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RE has brought lots of </a:t>
            </a:r>
            <a:r>
              <a:rPr lang="en" sz="16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interesting</a:t>
            </a:r>
            <a:r>
              <a:rPr lang="en" sz="16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 conversations about the world we live in. They exchanged facts they knew about the world. </a:t>
            </a:r>
            <a:endParaRPr sz="16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4383826" cy="1095976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5"/>
          <p:cNvSpPr txBox="1"/>
          <p:nvPr/>
        </p:nvSpPr>
        <p:spPr>
          <a:xfrm>
            <a:off x="1640350" y="509463"/>
            <a:ext cx="1103100" cy="282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Year 5</a:t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4" name="Google Shape;94;p15"/>
          <p:cNvSpPr txBox="1"/>
          <p:nvPr/>
        </p:nvSpPr>
        <p:spPr>
          <a:xfrm>
            <a:off x="4319925" y="3168475"/>
            <a:ext cx="4602900" cy="1662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Roboto"/>
                <a:ea typeface="Roboto"/>
                <a:cs typeface="Roboto"/>
                <a:sym typeface="Roboto"/>
              </a:rPr>
              <a:t>Year 5 have been looking at the work of Lowry and drawing one point perspectives . We have been finding a vanishing point to start our art work.Here are some examples, i think you will agree they are amazing we are very proud of them in year 5.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95" name="Google Shape;9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36226" y="152400"/>
            <a:ext cx="3835329" cy="2876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248376"/>
            <a:ext cx="3832527" cy="28743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" name="Google Shape;101;p16"/>
          <p:cNvGrpSpPr/>
          <p:nvPr/>
        </p:nvGrpSpPr>
        <p:grpSpPr>
          <a:xfrm>
            <a:off x="152400" y="0"/>
            <a:ext cx="8839200" cy="5143500"/>
            <a:chOff x="152400" y="0"/>
            <a:chExt cx="8839200" cy="5143500"/>
          </a:xfrm>
        </p:grpSpPr>
        <p:pic>
          <p:nvPicPr>
            <p:cNvPr id="102" name="Google Shape;102;p1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52400" y="152400"/>
              <a:ext cx="826700" cy="483870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3" name="Google Shape;103;p16"/>
            <p:cNvSpPr txBox="1"/>
            <p:nvPr/>
          </p:nvSpPr>
          <p:spPr>
            <a:xfrm>
              <a:off x="1148975" y="152400"/>
              <a:ext cx="3238500" cy="19086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600">
                  <a:solidFill>
                    <a:srgbClr val="000000"/>
                  </a:solidFill>
                </a:rPr>
                <a:t>Word Wizards:</a:t>
              </a:r>
              <a:endParaRPr b="1" sz="1600">
                <a:solidFill>
                  <a:srgbClr val="000000"/>
                </a:solidFill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600"/>
                <a:t>Year 4 - Class 10</a:t>
              </a:r>
              <a:endParaRPr b="1" sz="1600"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600"/>
                <a:t>Year 5 - Class 12</a:t>
              </a:r>
              <a:endParaRPr b="1" sz="1600"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600"/>
                <a:t>Year 6 - Class 13 </a:t>
              </a:r>
              <a:endParaRPr b="1" sz="1600"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/>
            </a:p>
          </p:txBody>
        </p:sp>
        <p:pic>
          <p:nvPicPr>
            <p:cNvPr id="104" name="Google Shape;104;p1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198650" y="304346"/>
              <a:ext cx="989350" cy="1509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5" name="Google Shape;105;p1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189788" y="2571750"/>
              <a:ext cx="3156330" cy="23672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6" name="Google Shape;106;p16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7277100" y="0"/>
              <a:ext cx="1714500" cy="5143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7" name="Google Shape;107;p16"/>
            <p:cNvSpPr txBox="1"/>
            <p:nvPr/>
          </p:nvSpPr>
          <p:spPr>
            <a:xfrm>
              <a:off x="4557350" y="152400"/>
              <a:ext cx="2597100" cy="3075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id="108" name="Google Shape;108;p16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4603412" y="229087"/>
              <a:ext cx="2457500" cy="7603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9" name="Google Shape;109;p16"/>
            <p:cNvSpPr txBox="1"/>
            <p:nvPr/>
          </p:nvSpPr>
          <p:spPr>
            <a:xfrm>
              <a:off x="4690700" y="989450"/>
              <a:ext cx="2274300" cy="20334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Roboto"/>
                  <a:ea typeface="Roboto"/>
                  <a:cs typeface="Roboto"/>
                  <a:sym typeface="Roboto"/>
                </a:rPr>
                <a:t>Well done to Mrs Elsey’s phonics group who have done brilliant blending and have worked </a:t>
              </a:r>
              <a:r>
                <a:rPr lang="en" sz="1800">
                  <a:latin typeface="Roboto"/>
                  <a:ea typeface="Roboto"/>
                  <a:cs typeface="Roboto"/>
                  <a:sym typeface="Roboto"/>
                </a:rPr>
                <a:t>really</a:t>
              </a:r>
              <a:r>
                <a:rPr lang="en" sz="1800">
                  <a:latin typeface="Roboto"/>
                  <a:ea typeface="Roboto"/>
                  <a:cs typeface="Roboto"/>
                  <a:sym typeface="Roboto"/>
                </a:rPr>
                <a:t> hard all week. Fabulous!</a:t>
              </a:r>
              <a:endParaRPr sz="1800"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10" name="Google Shape;110;p16"/>
            <p:cNvSpPr txBox="1"/>
            <p:nvPr/>
          </p:nvSpPr>
          <p:spPr>
            <a:xfrm>
              <a:off x="2524900" y="3149750"/>
              <a:ext cx="14025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1" name="Google Shape;111;p16"/>
          <p:cNvSpPr txBox="1"/>
          <p:nvPr/>
        </p:nvSpPr>
        <p:spPr>
          <a:xfrm>
            <a:off x="1500450" y="3200200"/>
            <a:ext cx="26193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I recommend</a:t>
            </a:r>
            <a:endParaRPr sz="10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The suitcase kid by </a:t>
            </a:r>
            <a:endParaRPr sz="10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Jacqueline Wilson.</a:t>
            </a:r>
            <a:endParaRPr sz="10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It's</a:t>
            </a:r>
            <a:r>
              <a:rPr lang="en"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 an honest book and very moving, yet funny at the same time.</a:t>
            </a:r>
            <a:endParaRPr sz="10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The </a:t>
            </a:r>
            <a:r>
              <a:rPr lang="en"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illustrations</a:t>
            </a:r>
            <a:r>
              <a:rPr lang="en"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 by Nick Sharratt are </a:t>
            </a:r>
            <a:endParaRPr sz="10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very artistic too.</a:t>
            </a:r>
            <a:endParaRPr sz="10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2" name="Google Shape;112;p16"/>
          <p:cNvSpPr txBox="1"/>
          <p:nvPr/>
        </p:nvSpPr>
        <p:spPr>
          <a:xfrm>
            <a:off x="2743625" y="3247650"/>
            <a:ext cx="1328700" cy="5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Roboto"/>
                <a:ea typeface="Roboto"/>
                <a:cs typeface="Roboto"/>
                <a:sym typeface="Roboto"/>
              </a:rPr>
              <a:t>Mrs Birt recommends…</a:t>
            </a:r>
            <a:endParaRPr sz="10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3" name="Google Shape;113;p16"/>
          <p:cNvSpPr txBox="1"/>
          <p:nvPr/>
        </p:nvSpPr>
        <p:spPr>
          <a:xfrm>
            <a:off x="7229988" y="943650"/>
            <a:ext cx="1761600" cy="162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474747"/>
                </a:solidFill>
                <a:latin typeface="Roboto"/>
                <a:ea typeface="Roboto"/>
                <a:cs typeface="Roboto"/>
                <a:sym typeface="Roboto"/>
              </a:rPr>
              <a:t>Miss Deeks recommends</a:t>
            </a:r>
            <a:endParaRPr sz="11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14" name="Google Shape;114;p16" title="download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950569" y="3512175"/>
            <a:ext cx="871144" cy="133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130916" cy="241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7"/>
          <p:cNvSpPr txBox="1"/>
          <p:nvPr/>
        </p:nvSpPr>
        <p:spPr>
          <a:xfrm>
            <a:off x="3600600" y="1918900"/>
            <a:ext cx="3796800" cy="2308800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We are aiming for 97% attendance. </a:t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This week, our classes with the highest attendance are…</a:t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KS1 - Class  3     97.67%</a:t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KS2 - Class  14   97.33%</a:t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WELL DONE</a:t>
            </a:r>
            <a:endParaRPr sz="1800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422672" cy="483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61117" y="152400"/>
            <a:ext cx="4838700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8"/>
          <p:cNvSpPr txBox="1"/>
          <p:nvPr/>
        </p:nvSpPr>
        <p:spPr>
          <a:xfrm>
            <a:off x="532113" y="1290575"/>
            <a:ext cx="2906700" cy="3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Harvest Festival (Foodbank Collection)	                  Monday 6th October</a:t>
            </a:r>
            <a:br>
              <a:rPr lang="en" sz="1200">
                <a:latin typeface="Calibri"/>
                <a:ea typeface="Calibri"/>
                <a:cs typeface="Calibri"/>
                <a:sym typeface="Calibri"/>
              </a:rPr>
            </a:b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School Photographs Tues 14th October</a:t>
            </a:r>
            <a:br>
              <a:rPr lang="en" sz="1200">
                <a:latin typeface="Calibri"/>
                <a:ea typeface="Calibri"/>
                <a:cs typeface="Calibri"/>
                <a:sym typeface="Calibri"/>
              </a:rPr>
            </a:b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Parents’ Evening </a:t>
            </a:r>
            <a:br>
              <a:rPr lang="en" sz="1200">
                <a:latin typeface="Calibri"/>
                <a:ea typeface="Calibri"/>
                <a:cs typeface="Calibri"/>
                <a:sym typeface="Calibri"/>
              </a:rPr>
            </a:b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	Weds 15th October </a:t>
            </a: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(3.30-6pm) </a:t>
            </a: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                                                                                    Thurs 16th October (4.40-7pm)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‘Show Racism the Red Card’ Day 				Friday 17th October</a:t>
            </a:r>
            <a:br>
              <a:rPr lang="en" sz="1200">
                <a:latin typeface="Calibri"/>
                <a:ea typeface="Calibri"/>
                <a:cs typeface="Calibri"/>
                <a:sym typeface="Calibri"/>
              </a:rPr>
            </a:b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Halloween Discos				Thursday 23rd Oct  (KS1 5-6pm)                                                                                               (KS2 6.15-7.15pm)	</a:t>
            </a:r>
            <a:br>
              <a:rPr lang="en" sz="1200">
                <a:latin typeface="Calibri"/>
                <a:ea typeface="Calibri"/>
                <a:cs typeface="Calibri"/>
                <a:sym typeface="Calibri"/>
              </a:rPr>
            </a:br>
            <a:r>
              <a:rPr b="1" lang="en" sz="1200">
                <a:latin typeface="Calibri"/>
                <a:ea typeface="Calibri"/>
                <a:cs typeface="Calibri"/>
                <a:sym typeface="Calibri"/>
              </a:rPr>
              <a:t>Last day of half term	</a:t>
            </a:r>
            <a:r>
              <a:rPr b="1" lang="en" sz="1200">
                <a:latin typeface="Calibri"/>
                <a:ea typeface="Calibri"/>
                <a:cs typeface="Calibri"/>
                <a:sym typeface="Calibri"/>
              </a:rPr>
              <a:t>Thurs 23rd October</a:t>
            </a:r>
            <a:br>
              <a:rPr b="1" lang="en" sz="1200">
                <a:latin typeface="Calibri"/>
                <a:ea typeface="Calibri"/>
                <a:cs typeface="Calibri"/>
                <a:sym typeface="Calibri"/>
              </a:rPr>
            </a:br>
            <a:r>
              <a:rPr b="1" lang="en" sz="1200">
                <a:highlight>
                  <a:srgbClr val="B6D7A8"/>
                </a:highlight>
                <a:latin typeface="Calibri"/>
                <a:ea typeface="Calibri"/>
                <a:cs typeface="Calibri"/>
                <a:sym typeface="Calibri"/>
              </a:rPr>
              <a:t>TRAINING DAY  - Friday 24th October</a:t>
            </a:r>
            <a:endParaRPr b="1" sz="1200">
              <a:highlight>
                <a:srgbClr val="B6D7A8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28" name="Google Shape;128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17463" y="1732275"/>
            <a:ext cx="2835336" cy="1782495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8"/>
          <p:cNvSpPr txBox="1"/>
          <p:nvPr/>
        </p:nvSpPr>
        <p:spPr>
          <a:xfrm>
            <a:off x="4707276" y="1866172"/>
            <a:ext cx="3736200" cy="263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7150" lIns="47150" spcFirstLastPara="1" rIns="47150" wrap="square" tIns="4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784">
                <a:latin typeface="Bree Serif"/>
                <a:ea typeface="Bree Serif"/>
                <a:cs typeface="Bree Serif"/>
                <a:sym typeface="Bree Serif"/>
              </a:rPr>
              <a:t>Values are who you are … even when no one is watching. </a:t>
            </a:r>
            <a:r>
              <a:rPr lang="en" sz="2474">
                <a:latin typeface="Lobster"/>
                <a:ea typeface="Lobster"/>
                <a:cs typeface="Lobster"/>
                <a:sym typeface="Lobster"/>
              </a:rPr>
              <a:t>  </a:t>
            </a:r>
            <a:endParaRPr sz="2474"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237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618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618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618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618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618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618"/>
              <a:t>Wk3- 15.09.25</a:t>
            </a:r>
            <a:endParaRPr sz="2474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9"/>
          <p:cNvSpPr txBox="1"/>
          <p:nvPr>
            <p:ph idx="1" type="body"/>
          </p:nvPr>
        </p:nvSpPr>
        <p:spPr>
          <a:xfrm>
            <a:off x="226075" y="1452950"/>
            <a:ext cx="2808000" cy="31635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Contact us: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/>
              <a:t>Cavalry Primary School</a:t>
            </a:r>
            <a:br>
              <a:rPr lang="en" sz="1400"/>
            </a:br>
            <a:r>
              <a:rPr lang="en" sz="1400"/>
              <a:t>Cavalry Drive</a:t>
            </a:r>
            <a:br>
              <a:rPr lang="en" sz="1400"/>
            </a:br>
            <a:r>
              <a:rPr lang="en" sz="1400"/>
              <a:t>March</a:t>
            </a:r>
            <a:br>
              <a:rPr lang="en" sz="1400"/>
            </a:br>
            <a:r>
              <a:rPr lang="en" sz="1400"/>
              <a:t>Cambridgeshire</a:t>
            </a:r>
            <a:br>
              <a:rPr lang="en" sz="1400"/>
            </a:br>
            <a:r>
              <a:rPr lang="en" sz="1400"/>
              <a:t>PE15 9EQ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 u="sng">
                <a:hlinkClick r:id="rId3"/>
              </a:rPr>
              <a:t>office@cavalryprimary.org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Tel: 01354 652814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9FAFB"/>
              </a:solidFill>
              <a:highlight>
                <a:srgbClr val="0F1C59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 </a:t>
            </a:r>
            <a:endParaRPr sz="1400"/>
          </a:p>
        </p:txBody>
      </p:sp>
      <p:pic>
        <p:nvPicPr>
          <p:cNvPr descr="Black and white upward shot of Golden Gate Bridge" id="135" name="Google Shape;135;p19"/>
          <p:cNvPicPr preferRelativeResize="0"/>
          <p:nvPr/>
        </p:nvPicPr>
        <p:blipFill rotWithShape="1">
          <a:blip r:embed="rId4">
            <a:alphaModFix/>
          </a:blip>
          <a:srcRect b="0" l="19071" r="4853" t="9"/>
          <a:stretch/>
        </p:blipFill>
        <p:spPr>
          <a:xfrm>
            <a:off x="3274676" y="0"/>
            <a:ext cx="5869325" cy="5143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1277850" y="238675"/>
            <a:ext cx="1150651" cy="1095299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9"/>
          <p:cNvSpPr txBox="1"/>
          <p:nvPr/>
        </p:nvSpPr>
        <p:spPr>
          <a:xfrm>
            <a:off x="389075" y="560100"/>
            <a:ext cx="962100" cy="5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Cavalry Website</a:t>
            </a:r>
            <a:endParaRPr sz="1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38" name="Google Shape;138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74675" y="0"/>
            <a:ext cx="5869325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4FC3F7"/>
      </a:accent5>
      <a:accent6>
        <a:srgbClr val="F4B400"/>
      </a:accent6>
      <a:hlink>
        <a:srgbClr val="4FC3F7"/>
      </a:hlink>
      <a:folHlink>
        <a:srgbClr val="4FC3F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