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Roboto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Roboto-regular.fnt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italic.fntdata"/><Relationship Id="rId14" Type="http://schemas.openxmlformats.org/officeDocument/2006/relationships/font" Target="fonts/Roboto-bold.fntdata"/><Relationship Id="rId16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c6f73a04f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c6f73a04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b07454db32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b07454db3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c6f73a04f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c6f73a04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fd3798447a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fd3798447a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fd3798447a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fd3798447a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fd3798447a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fd3798447a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c6f73a04f_0_4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c6f73a04f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20.png"/><Relationship Id="rId5" Type="http://schemas.openxmlformats.org/officeDocument/2006/relationships/image" Target="../media/image12.png"/><Relationship Id="rId6" Type="http://schemas.openxmlformats.org/officeDocument/2006/relationships/image" Target="../media/image1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8.jpg"/><Relationship Id="rId9" Type="http://schemas.openxmlformats.org/officeDocument/2006/relationships/image" Target="../media/image13.png"/><Relationship Id="rId5" Type="http://schemas.openxmlformats.org/officeDocument/2006/relationships/image" Target="../media/image23.png"/><Relationship Id="rId6" Type="http://schemas.openxmlformats.org/officeDocument/2006/relationships/image" Target="../media/image22.png"/><Relationship Id="rId7" Type="http://schemas.openxmlformats.org/officeDocument/2006/relationships/image" Target="../media/image6.png"/><Relationship Id="rId8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png"/><Relationship Id="rId4" Type="http://schemas.openxmlformats.org/officeDocument/2006/relationships/image" Target="../media/image15.jpg"/><Relationship Id="rId5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14.png"/><Relationship Id="rId5" Type="http://schemas.openxmlformats.org/officeDocument/2006/relationships/image" Target="../media/image1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hyperlink" Target="mailto:office@cavalryprimary.org" TargetMode="External"/><Relationship Id="rId4" Type="http://schemas.openxmlformats.org/officeDocument/2006/relationships/image" Target="../media/image24.png"/><Relationship Id="rId5" Type="http://schemas.openxmlformats.org/officeDocument/2006/relationships/image" Target="../media/image18.jpg"/><Relationship Id="rId6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247" y="152399"/>
            <a:ext cx="1930629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00875" y="152400"/>
            <a:ext cx="6824576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3"/>
          <p:cNvSpPr txBox="1"/>
          <p:nvPr>
            <p:ph idx="1" type="subTitle"/>
          </p:nvPr>
        </p:nvSpPr>
        <p:spPr>
          <a:xfrm>
            <a:off x="4277950" y="1381000"/>
            <a:ext cx="3285000" cy="5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15th May 2026</a:t>
            </a:r>
            <a:endParaRPr sz="2400"/>
          </a:p>
        </p:txBody>
      </p:sp>
      <p:sp>
        <p:nvSpPr>
          <p:cNvPr id="70" name="Google Shape;70;p13"/>
          <p:cNvSpPr txBox="1"/>
          <p:nvPr/>
        </p:nvSpPr>
        <p:spPr>
          <a:xfrm>
            <a:off x="1624550" y="2571750"/>
            <a:ext cx="5683800" cy="164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1" name="Google Shape;71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41750" y="2689374"/>
            <a:ext cx="1276250" cy="12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3"/>
          <p:cNvSpPr txBox="1"/>
          <p:nvPr/>
        </p:nvSpPr>
        <p:spPr>
          <a:xfrm>
            <a:off x="3118000" y="2979800"/>
            <a:ext cx="4104600" cy="695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Well done, Year 6!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Railway roles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261627" cy="10654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4"/>
          <p:cNvSpPr txBox="1"/>
          <p:nvPr/>
        </p:nvSpPr>
        <p:spPr>
          <a:xfrm>
            <a:off x="1521975" y="471950"/>
            <a:ext cx="1572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Year 2</a:t>
            </a:r>
            <a:endParaRPr/>
          </a:p>
        </p:txBody>
      </p:sp>
      <p:sp>
        <p:nvSpPr>
          <p:cNvPr id="79" name="Google Shape;79;p14"/>
          <p:cNvSpPr txBox="1"/>
          <p:nvPr/>
        </p:nvSpPr>
        <p:spPr>
          <a:xfrm>
            <a:off x="35400" y="1183350"/>
            <a:ext cx="4536600" cy="3920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47474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0" name="Google Shape;80;p14"/>
          <p:cNvSpPr txBox="1"/>
          <p:nvPr/>
        </p:nvSpPr>
        <p:spPr>
          <a:xfrm>
            <a:off x="64475" y="1224975"/>
            <a:ext cx="4477200" cy="38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Year 2 have been getting ready for our very exciting trip to the train station on Wednesday 3rd June!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We have been learning all about March train station and how the very first trains originated from.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We have also been learning about the different jobs that the railway provides behind the scenes. Ask us what we can remember…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1" name="Google Shape;8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5100" y="75625"/>
            <a:ext cx="2361549" cy="302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4" title="Screenshot 2026-05-14 20.03.04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30075" y="543925"/>
            <a:ext cx="1882350" cy="3678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4" title="Screenshot 2026-05-14 20.03.53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83050" y="2757500"/>
            <a:ext cx="2123575" cy="229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261627" cy="10654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5"/>
          <p:cNvSpPr txBox="1"/>
          <p:nvPr/>
        </p:nvSpPr>
        <p:spPr>
          <a:xfrm>
            <a:off x="1521975" y="471950"/>
            <a:ext cx="1572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Year 6</a:t>
            </a:r>
            <a:endParaRPr/>
          </a:p>
        </p:txBody>
      </p:sp>
      <p:sp>
        <p:nvSpPr>
          <p:cNvPr id="90" name="Google Shape;90;p15"/>
          <p:cNvSpPr txBox="1"/>
          <p:nvPr/>
        </p:nvSpPr>
        <p:spPr>
          <a:xfrm>
            <a:off x="51325" y="1254300"/>
            <a:ext cx="4210200" cy="3794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F1C59"/>
                </a:solidFill>
                <a:latin typeface="Roboto"/>
                <a:ea typeface="Roboto"/>
                <a:cs typeface="Roboto"/>
                <a:sym typeface="Roboto"/>
              </a:rPr>
              <a:t>This week, Year 6 have been completing their SATs papers. </a:t>
            </a:r>
            <a:endParaRPr sz="1900">
              <a:solidFill>
                <a:srgbClr val="0F1C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0F1C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F1C59"/>
                </a:solidFill>
                <a:latin typeface="Roboto"/>
                <a:ea typeface="Roboto"/>
                <a:cs typeface="Roboto"/>
                <a:sym typeface="Roboto"/>
              </a:rPr>
              <a:t>They have worked extremely hard throughout the year up to this point and we are very proud with the efforts they put into the papers.</a:t>
            </a:r>
            <a:endParaRPr sz="1900">
              <a:solidFill>
                <a:srgbClr val="0F1C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0F1C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F1C59"/>
                </a:solidFill>
                <a:latin typeface="Roboto"/>
                <a:ea typeface="Roboto"/>
                <a:cs typeface="Roboto"/>
                <a:sym typeface="Roboto"/>
              </a:rPr>
              <a:t>Well done to all of Year 6! </a:t>
            </a:r>
            <a:endParaRPr sz="1900">
              <a:solidFill>
                <a:srgbClr val="0F1C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F1C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F1C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1" name="Google Shape;9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39474" y="1383300"/>
            <a:ext cx="4548400" cy="237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p16"/>
          <p:cNvGrpSpPr/>
          <p:nvPr/>
        </p:nvGrpSpPr>
        <p:grpSpPr>
          <a:xfrm>
            <a:off x="152400" y="0"/>
            <a:ext cx="8839200" cy="5143500"/>
            <a:chOff x="152400" y="0"/>
            <a:chExt cx="8839200" cy="5143500"/>
          </a:xfrm>
        </p:grpSpPr>
        <p:pic>
          <p:nvPicPr>
            <p:cNvPr id="97" name="Google Shape;97;p1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52400" y="152400"/>
              <a:ext cx="826700" cy="48387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8" name="Google Shape;98;p16"/>
            <p:cNvSpPr txBox="1"/>
            <p:nvPr/>
          </p:nvSpPr>
          <p:spPr>
            <a:xfrm>
              <a:off x="1148975" y="152400"/>
              <a:ext cx="3238500" cy="20625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000000"/>
                  </a:solidFill>
                </a:rPr>
                <a:t>Word Wizard</a:t>
              </a:r>
              <a:r>
                <a:rPr b="1" lang="en" sz="1800"/>
                <a:t> Winners</a:t>
              </a:r>
              <a:r>
                <a:rPr b="1" lang="en" sz="1800">
                  <a:solidFill>
                    <a:srgbClr val="000000"/>
                  </a:solidFill>
                </a:rPr>
                <a:t>:</a:t>
              </a:r>
              <a:endParaRPr b="1" sz="18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/>
                <a:t>Year 3 - Class 7 (50,336)</a:t>
              </a:r>
              <a:endParaRPr b="1" sz="18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/>
                <a:t>Year 4 - Class 10 (225,935) </a:t>
              </a:r>
              <a:endParaRPr b="1" sz="18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/>
                <a:t>Year 5 - Class 12 (181,178) </a:t>
              </a:r>
              <a:endParaRPr b="1" sz="18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/>
                <a:t>Year 6 - Class 14 (480,232)</a:t>
              </a:r>
              <a:endParaRPr b="1" sz="18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/>
            </a:p>
          </p:txBody>
        </p:sp>
        <p:pic>
          <p:nvPicPr>
            <p:cNvPr id="99" name="Google Shape;99;p1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524900" y="1607971"/>
              <a:ext cx="397705" cy="606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00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145575" y="2249800"/>
              <a:ext cx="3260402" cy="2880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p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277100" y="0"/>
              <a:ext cx="1714500" cy="5143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2" name="Google Shape;102;p16"/>
            <p:cNvSpPr txBox="1"/>
            <p:nvPr/>
          </p:nvSpPr>
          <p:spPr>
            <a:xfrm>
              <a:off x="4557350" y="152400"/>
              <a:ext cx="2597100" cy="3829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103" name="Google Shape;103;p16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603412" y="229087"/>
              <a:ext cx="2457500" cy="760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4" name="Google Shape;104;p16"/>
            <p:cNvSpPr txBox="1"/>
            <p:nvPr/>
          </p:nvSpPr>
          <p:spPr>
            <a:xfrm>
              <a:off x="4690700" y="989450"/>
              <a:ext cx="2274300" cy="2880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latin typeface="Roboto"/>
                  <a:ea typeface="Roboto"/>
                  <a:cs typeface="Roboto"/>
                  <a:sym typeface="Roboto"/>
                </a:rPr>
                <a:t>Fred says ‘Well done’ to Miss Cawthorn’s phonics group. You are working hard to read alien words with Set 3 sounds and lots of you have been reading at home! Great work! </a:t>
              </a:r>
              <a:endParaRPr sz="17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5" name="Google Shape;105;p16"/>
            <p:cNvSpPr txBox="1"/>
            <p:nvPr/>
          </p:nvSpPr>
          <p:spPr>
            <a:xfrm>
              <a:off x="2524900" y="3149750"/>
              <a:ext cx="14025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6" name="Google Shape;106;p16"/>
          <p:cNvSpPr txBox="1"/>
          <p:nvPr/>
        </p:nvSpPr>
        <p:spPr>
          <a:xfrm>
            <a:off x="1500450" y="3200200"/>
            <a:ext cx="26193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" name="Google Shape;107;p16"/>
          <p:cNvSpPr txBox="1"/>
          <p:nvPr/>
        </p:nvSpPr>
        <p:spPr>
          <a:xfrm>
            <a:off x="1390275" y="2932500"/>
            <a:ext cx="2802600" cy="22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Mr Davies recommends…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“Bringing Down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Moon” is a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g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reat book for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bedtime with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o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ne of my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f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avourite opening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lines.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" name="Google Shape;108;p16"/>
          <p:cNvSpPr txBox="1"/>
          <p:nvPr/>
        </p:nvSpPr>
        <p:spPr>
          <a:xfrm>
            <a:off x="7230000" y="739225"/>
            <a:ext cx="1845000" cy="26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Miss Hickford recommends </a:t>
            </a:r>
            <a:endParaRPr sz="1100">
              <a:solidFill>
                <a:srgbClr val="47474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7474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7474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7474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7474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9" name="Google Shape;109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788350" y="3292027"/>
            <a:ext cx="1523215" cy="138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306800" y="1325375"/>
            <a:ext cx="1691400" cy="196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3938" y="152400"/>
            <a:ext cx="3130916" cy="2419351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7"/>
          <p:cNvSpPr txBox="1"/>
          <p:nvPr/>
        </p:nvSpPr>
        <p:spPr>
          <a:xfrm>
            <a:off x="152400" y="2571750"/>
            <a:ext cx="3534000" cy="2419500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We are aiming for 97% attendance. 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This week, our classes with the highest attendance are…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KS1 - Class 6     94.14% </a:t>
            </a:r>
            <a:b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KS2 - Class 14   97.67%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277BD"/>
                </a:solidFill>
                <a:latin typeface="Roboto"/>
                <a:ea typeface="Roboto"/>
                <a:cs typeface="Roboto"/>
                <a:sym typeface="Roboto"/>
              </a:rPr>
              <a:t>WELL DONE</a:t>
            </a:r>
            <a:endParaRPr sz="1800">
              <a:solidFill>
                <a:srgbClr val="0277B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7" name="Google Shape;117;p17"/>
          <p:cNvSpPr txBox="1"/>
          <p:nvPr/>
        </p:nvSpPr>
        <p:spPr>
          <a:xfrm>
            <a:off x="0" y="421481"/>
            <a:ext cx="18861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8" name="Google Shape;118;p17"/>
          <p:cNvSpPr txBox="1"/>
          <p:nvPr/>
        </p:nvSpPr>
        <p:spPr>
          <a:xfrm>
            <a:off x="4050250" y="332025"/>
            <a:ext cx="4735500" cy="465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Calibri"/>
                <a:ea typeface="Calibri"/>
                <a:cs typeface="Calibri"/>
                <a:sym typeface="Calibri"/>
              </a:rPr>
              <a:t>KS2 Sports Day </a:t>
            </a: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Wednesday 10th June 1.45-3pm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b="1" lang="en" sz="1200">
                <a:latin typeface="Calibri"/>
                <a:ea typeface="Calibri"/>
                <a:cs typeface="Calibri"/>
                <a:sym typeface="Calibri"/>
              </a:rPr>
              <a:t>Nursery/ Rec Sports Day</a:t>
            </a: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 Thursday 11th June 2.15-3pm	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b="1" lang="en" sz="1200">
                <a:latin typeface="Calibri"/>
                <a:ea typeface="Calibri"/>
                <a:cs typeface="Calibri"/>
                <a:sym typeface="Calibri"/>
              </a:rPr>
              <a:t>KS1 Sports Day </a:t>
            </a: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Friday 12th June 2.15-3pm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                              Gates open 15mins prior to the start.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Parents and carers are asked  to find a seat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on the trim trail side of the running tracks.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Children are to be collected after from their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 classroom doors only, not the field. 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In the event of bad weather, if the sports day is 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cancelled, we will notify you via Parentpay and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our school social media. A new date will be set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and shared also in this way.   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17" title="images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50250" y="3009800"/>
            <a:ext cx="1567675" cy="179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7" title="download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95525" y="332025"/>
            <a:ext cx="2153650" cy="120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422672" cy="483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61117" y="152400"/>
            <a:ext cx="4838700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8"/>
          <p:cNvSpPr txBox="1"/>
          <p:nvPr/>
        </p:nvSpPr>
        <p:spPr>
          <a:xfrm>
            <a:off x="467375" y="1398900"/>
            <a:ext cx="3107700" cy="3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PTFA Meeting  Monday 18th May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PTFA Summer Disco   Thursday 21st May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 sz="1200"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b="1" lang="en" sz="1200">
                <a:latin typeface="Calibri"/>
                <a:ea typeface="Calibri"/>
                <a:cs typeface="Calibri"/>
                <a:sym typeface="Calibri"/>
              </a:rPr>
              <a:t>AST DAY  THURSDAY 21st May</a:t>
            </a:r>
            <a:endParaRPr b="1"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 sz="120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TRAINING DAY - SCHOOL CLOSED 22nd May</a:t>
            </a:r>
            <a:endParaRPr b="1" sz="1200"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 sz="120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HALF TERM  Monday 25th - Friday 29th May</a:t>
            </a:r>
            <a:endParaRPr b="1" sz="1200"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Year 6 to the fire station 3rd June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Year 2 March-Ely train journey 3rd June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New Reception Parents Sept  2026 meeting 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			Thursday 4th June 6pm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Non uniform day for donations for summer fair 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			Friday 5th June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                                  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4114800" rtl="0" algn="l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  </a:t>
            </a:r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8" name="Google Shape;128;p18" title="download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32534" y="1652575"/>
            <a:ext cx="4204975" cy="310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9"/>
          <p:cNvSpPr txBox="1"/>
          <p:nvPr>
            <p:ph idx="1" type="body"/>
          </p:nvPr>
        </p:nvSpPr>
        <p:spPr>
          <a:xfrm>
            <a:off x="226075" y="1452950"/>
            <a:ext cx="2808000" cy="31635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Contact us: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Cavalry Primary School</a:t>
            </a:r>
            <a:br>
              <a:rPr lang="en" sz="1400"/>
            </a:br>
            <a:r>
              <a:rPr lang="en" sz="1400"/>
              <a:t>Cavalry Drive</a:t>
            </a:r>
            <a:br>
              <a:rPr lang="en" sz="1400"/>
            </a:br>
            <a:r>
              <a:rPr lang="en" sz="1400"/>
              <a:t>March</a:t>
            </a:r>
            <a:br>
              <a:rPr lang="en" sz="1400"/>
            </a:br>
            <a:r>
              <a:rPr lang="en" sz="1400"/>
              <a:t>Cambridgeshire</a:t>
            </a:r>
            <a:br>
              <a:rPr lang="en" sz="1400"/>
            </a:br>
            <a:r>
              <a:rPr lang="en" sz="1400"/>
              <a:t>PE15 9EQ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 u="sng">
                <a:hlinkClick r:id="rId3"/>
              </a:rPr>
              <a:t>office@cavalryprimary.org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Tel: 01354 652814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9FAFB"/>
              </a:solidFill>
              <a:highlight>
                <a:srgbClr val="0F1C59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 </a:t>
            </a:r>
            <a:endParaRPr sz="1400"/>
          </a:p>
        </p:txBody>
      </p:sp>
      <p:pic>
        <p:nvPicPr>
          <p:cNvPr descr="Black and white upward shot of Golden Gate Bridge" id="134" name="Google Shape;134;p19"/>
          <p:cNvPicPr preferRelativeResize="0"/>
          <p:nvPr/>
        </p:nvPicPr>
        <p:blipFill rotWithShape="1">
          <a:blip r:embed="rId4">
            <a:alphaModFix/>
          </a:blip>
          <a:srcRect b="0" l="19072" r="4854" t="10"/>
          <a:stretch/>
        </p:blipFill>
        <p:spPr>
          <a:xfrm>
            <a:off x="3274676" y="0"/>
            <a:ext cx="5869325" cy="5143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1277850" y="238675"/>
            <a:ext cx="1150651" cy="1095299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9"/>
          <p:cNvSpPr txBox="1"/>
          <p:nvPr/>
        </p:nvSpPr>
        <p:spPr>
          <a:xfrm>
            <a:off x="389075" y="560100"/>
            <a:ext cx="962100" cy="5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Cavalry Website</a:t>
            </a:r>
            <a:endParaRPr sz="15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7" name="Google Shape;137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74675" y="0"/>
            <a:ext cx="586932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