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Roboto"/>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italic.fntdata"/><Relationship Id="rId14" Type="http://schemas.openxmlformats.org/officeDocument/2006/relationships/font" Target="fonts/Roboto-bold.fntdata"/><Relationship Id="rId16"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b07454db32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b07454db3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fd3798447a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fd3798447a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fd3798447a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fd3798447a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fd3798447a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fd3798447a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c6f73a04f_0_4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c6f73a04f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1600"/>
              </a:spcBef>
              <a:spcAft>
                <a:spcPts val="0"/>
              </a:spcAft>
              <a:buClr>
                <a:schemeClr val="lt1"/>
              </a:buClr>
              <a:buSzPts val="1200"/>
              <a:buChar char="○"/>
              <a:defRPr sz="1200">
                <a:solidFill>
                  <a:schemeClr val="lt1"/>
                </a:solidFill>
              </a:defRPr>
            </a:lvl2pPr>
            <a:lvl3pPr indent="-304800" lvl="2" marL="1371600">
              <a:spcBef>
                <a:spcPts val="1600"/>
              </a:spcBef>
              <a:spcAft>
                <a:spcPts val="0"/>
              </a:spcAft>
              <a:buClr>
                <a:schemeClr val="lt1"/>
              </a:buClr>
              <a:buSzPts val="1200"/>
              <a:buChar char="■"/>
              <a:defRPr sz="1200">
                <a:solidFill>
                  <a:schemeClr val="lt1"/>
                </a:solidFill>
              </a:defRPr>
            </a:lvl3pPr>
            <a:lvl4pPr indent="-304800" lvl="3" marL="1828800">
              <a:spcBef>
                <a:spcPts val="1600"/>
              </a:spcBef>
              <a:spcAft>
                <a:spcPts val="0"/>
              </a:spcAft>
              <a:buClr>
                <a:schemeClr val="lt1"/>
              </a:buClr>
              <a:buSzPts val="1200"/>
              <a:buChar char="●"/>
              <a:defRPr sz="1200">
                <a:solidFill>
                  <a:schemeClr val="lt1"/>
                </a:solidFill>
              </a:defRPr>
            </a:lvl4pPr>
            <a:lvl5pPr indent="-304800" lvl="4" marL="2286000">
              <a:spcBef>
                <a:spcPts val="1600"/>
              </a:spcBef>
              <a:spcAft>
                <a:spcPts val="0"/>
              </a:spcAft>
              <a:buClr>
                <a:schemeClr val="lt1"/>
              </a:buClr>
              <a:buSzPts val="1200"/>
              <a:buChar char="○"/>
              <a:defRPr sz="1200">
                <a:solidFill>
                  <a:schemeClr val="lt1"/>
                </a:solidFill>
              </a:defRPr>
            </a:lvl5pPr>
            <a:lvl6pPr indent="-304800" lvl="5" marL="2743200">
              <a:spcBef>
                <a:spcPts val="1600"/>
              </a:spcBef>
              <a:spcAft>
                <a:spcPts val="0"/>
              </a:spcAft>
              <a:buClr>
                <a:schemeClr val="lt1"/>
              </a:buClr>
              <a:buSzPts val="1200"/>
              <a:buChar char="■"/>
              <a:defRPr sz="1200">
                <a:solidFill>
                  <a:schemeClr val="lt1"/>
                </a:solidFill>
              </a:defRPr>
            </a:lvl6pPr>
            <a:lvl7pPr indent="-304800" lvl="6" marL="3200400">
              <a:spcBef>
                <a:spcPts val="1600"/>
              </a:spcBef>
              <a:spcAft>
                <a:spcPts val="0"/>
              </a:spcAft>
              <a:buClr>
                <a:schemeClr val="lt1"/>
              </a:buClr>
              <a:buSzPts val="1200"/>
              <a:buChar char="●"/>
              <a:defRPr sz="1200">
                <a:solidFill>
                  <a:schemeClr val="lt1"/>
                </a:solidFill>
              </a:defRPr>
            </a:lvl7pPr>
            <a:lvl8pPr indent="-304800" lvl="7" marL="3657600">
              <a:spcBef>
                <a:spcPts val="1600"/>
              </a:spcBef>
              <a:spcAft>
                <a:spcPts val="0"/>
              </a:spcAft>
              <a:buClr>
                <a:schemeClr val="lt1"/>
              </a:buClr>
              <a:buSzPts val="1200"/>
              <a:buChar char="○"/>
              <a:defRPr sz="1200">
                <a:solidFill>
                  <a:schemeClr val="lt1"/>
                </a:solidFill>
              </a:defRPr>
            </a:lvl8pPr>
            <a:lvl9pPr indent="-304800" lvl="8" marL="4114800">
              <a:spcBef>
                <a:spcPts val="1600"/>
              </a:spcBef>
              <a:spcAft>
                <a:spcPts val="160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8.jpg"/><Relationship Id="rId5" Type="http://schemas.openxmlformats.org/officeDocument/2006/relationships/image" Target="../media/image23.jpg"/><Relationship Id="rId6" Type="http://schemas.openxmlformats.org/officeDocument/2006/relationships/image" Target="../media/image17.jpg"/><Relationship Id="rId7" Type="http://schemas.openxmlformats.org/officeDocument/2006/relationships/image" Target="../media/image21.jpg"/><Relationship Id="rId8" Type="http://schemas.openxmlformats.org/officeDocument/2006/relationships/image" Target="../media/image1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11.png"/><Relationship Id="rId5"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7.jpg"/><Relationship Id="rId9" Type="http://schemas.openxmlformats.org/officeDocument/2006/relationships/image" Target="../media/image5.png"/><Relationship Id="rId5" Type="http://schemas.openxmlformats.org/officeDocument/2006/relationships/image" Target="../media/image26.png"/><Relationship Id="rId6" Type="http://schemas.openxmlformats.org/officeDocument/2006/relationships/image" Target="../media/image24.png"/><Relationship Id="rId7" Type="http://schemas.openxmlformats.org/officeDocument/2006/relationships/image" Target="../media/image9.png"/><Relationship Id="rId8"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2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mailto:office@cavalryprimary.org" TargetMode="External"/><Relationship Id="rId4" Type="http://schemas.openxmlformats.org/officeDocument/2006/relationships/image" Target="../media/image25.png"/><Relationship Id="rId5" Type="http://schemas.openxmlformats.org/officeDocument/2006/relationships/image" Target="../media/image15.jpg"/><Relationship Id="rId6"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6" name="Shape 66"/>
        <p:cNvGrpSpPr/>
        <p:nvPr/>
      </p:nvGrpSpPr>
      <p:grpSpPr>
        <a:xfrm>
          <a:off x="0" y="0"/>
          <a:ext cx="0" cy="0"/>
          <a:chOff x="0" y="0"/>
          <a:chExt cx="0" cy="0"/>
        </a:xfrm>
      </p:grpSpPr>
      <p:pic>
        <p:nvPicPr>
          <p:cNvPr id="67" name="Google Shape;67;p13"/>
          <p:cNvPicPr preferRelativeResize="0"/>
          <p:nvPr/>
        </p:nvPicPr>
        <p:blipFill>
          <a:blip r:embed="rId3">
            <a:alphaModFix/>
          </a:blip>
          <a:stretch>
            <a:fillRect/>
          </a:stretch>
        </p:blipFill>
        <p:spPr>
          <a:xfrm>
            <a:off x="170247" y="152399"/>
            <a:ext cx="1930629" cy="1905000"/>
          </a:xfrm>
          <a:prstGeom prst="rect">
            <a:avLst/>
          </a:prstGeom>
          <a:noFill/>
          <a:ln>
            <a:noFill/>
          </a:ln>
        </p:spPr>
      </p:pic>
      <p:pic>
        <p:nvPicPr>
          <p:cNvPr id="68" name="Google Shape;68;p13"/>
          <p:cNvPicPr preferRelativeResize="0"/>
          <p:nvPr/>
        </p:nvPicPr>
        <p:blipFill>
          <a:blip r:embed="rId4">
            <a:alphaModFix/>
          </a:blip>
          <a:stretch>
            <a:fillRect/>
          </a:stretch>
        </p:blipFill>
        <p:spPr>
          <a:xfrm>
            <a:off x="2100875" y="152400"/>
            <a:ext cx="6824576" cy="1905000"/>
          </a:xfrm>
          <a:prstGeom prst="rect">
            <a:avLst/>
          </a:prstGeom>
          <a:noFill/>
          <a:ln>
            <a:noFill/>
          </a:ln>
        </p:spPr>
      </p:pic>
      <p:sp>
        <p:nvSpPr>
          <p:cNvPr id="69" name="Google Shape;69;p13"/>
          <p:cNvSpPr txBox="1"/>
          <p:nvPr>
            <p:ph idx="1" type="subTitle"/>
          </p:nvPr>
        </p:nvSpPr>
        <p:spPr>
          <a:xfrm>
            <a:off x="4277950" y="1381000"/>
            <a:ext cx="3285000" cy="57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10th July 2026</a:t>
            </a:r>
            <a:endParaRPr sz="2400"/>
          </a:p>
        </p:txBody>
      </p:sp>
      <p:sp>
        <p:nvSpPr>
          <p:cNvPr id="70" name="Google Shape;70;p13"/>
          <p:cNvSpPr txBox="1"/>
          <p:nvPr/>
        </p:nvSpPr>
        <p:spPr>
          <a:xfrm>
            <a:off x="1624550" y="2571750"/>
            <a:ext cx="5683800" cy="1648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71" name="Google Shape;71;p13"/>
          <p:cNvPicPr preferRelativeResize="0"/>
          <p:nvPr/>
        </p:nvPicPr>
        <p:blipFill>
          <a:blip r:embed="rId5">
            <a:alphaModFix/>
          </a:blip>
          <a:stretch>
            <a:fillRect/>
          </a:stretch>
        </p:blipFill>
        <p:spPr>
          <a:xfrm>
            <a:off x="1841750" y="2689374"/>
            <a:ext cx="1276250" cy="1276250"/>
          </a:xfrm>
          <a:prstGeom prst="rect">
            <a:avLst/>
          </a:prstGeom>
          <a:noFill/>
          <a:ln>
            <a:noFill/>
          </a:ln>
        </p:spPr>
      </p:pic>
      <p:sp>
        <p:nvSpPr>
          <p:cNvPr id="72" name="Google Shape;72;p13"/>
          <p:cNvSpPr txBox="1"/>
          <p:nvPr/>
        </p:nvSpPr>
        <p:spPr>
          <a:xfrm>
            <a:off x="3118000" y="2979800"/>
            <a:ext cx="4104600" cy="695400"/>
          </a:xfrm>
          <a:prstGeom prst="rect">
            <a:avLst/>
          </a:prstGeom>
          <a:solidFill>
            <a:schemeClr val="lt1"/>
          </a:solidFill>
          <a:ln>
            <a:noFill/>
          </a:ln>
        </p:spPr>
        <p:txBody>
          <a:bodyPr anchorCtr="0" anchor="t" bIns="91425" lIns="91425" spcFirstLastPara="1" rIns="91425" wrap="square" tIns="91425">
            <a:noAutofit/>
          </a:bodyPr>
          <a:lstStyle/>
          <a:p>
            <a:pPr indent="-342900" lvl="1" marL="914400" rtl="0" algn="l">
              <a:spcBef>
                <a:spcPts val="0"/>
              </a:spcBef>
              <a:spcAft>
                <a:spcPts val="0"/>
              </a:spcAft>
              <a:buSzPts val="1800"/>
              <a:buFont typeface="Roboto"/>
              <a:buChar char="○"/>
            </a:pPr>
            <a:r>
              <a:rPr lang="en" sz="1800">
                <a:latin typeface="Roboto"/>
                <a:ea typeface="Roboto"/>
                <a:cs typeface="Roboto"/>
                <a:sym typeface="Roboto"/>
              </a:rPr>
              <a:t>Celebrating Reception</a:t>
            </a:r>
            <a:endParaRPr sz="1800">
              <a:latin typeface="Roboto"/>
              <a:ea typeface="Roboto"/>
              <a:cs typeface="Roboto"/>
              <a:sym typeface="Roboto"/>
            </a:endParaRPr>
          </a:p>
          <a:p>
            <a:pPr indent="-342900" lvl="1" marL="914400" rtl="0" algn="l">
              <a:spcBef>
                <a:spcPts val="0"/>
              </a:spcBef>
              <a:spcAft>
                <a:spcPts val="0"/>
              </a:spcAft>
              <a:buSzPts val="1800"/>
              <a:buFont typeface="Roboto"/>
              <a:buChar char="○"/>
            </a:pPr>
            <a:r>
              <a:rPr lang="en" sz="1800">
                <a:latin typeface="Roboto"/>
                <a:ea typeface="Roboto"/>
                <a:cs typeface="Roboto"/>
                <a:sym typeface="Roboto"/>
              </a:rPr>
              <a:t>Blue Planet River Systems</a:t>
            </a:r>
            <a:endParaRPr sz="1800">
              <a:latin typeface="Roboto"/>
              <a:ea typeface="Roboto"/>
              <a:cs typeface="Roboto"/>
              <a:sym typeface="Roboto"/>
            </a:endParaRPr>
          </a:p>
          <a:p>
            <a:pPr indent="0" lvl="0" marL="914400" rtl="0" algn="l">
              <a:spcBef>
                <a:spcPts val="0"/>
              </a:spcBef>
              <a:spcAft>
                <a:spcPts val="0"/>
              </a:spcAft>
              <a:buNone/>
            </a:pPr>
            <a:r>
              <a:t/>
            </a:r>
            <a:endParaRPr sz="1800">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6" name="Shape 76"/>
        <p:cNvGrpSpPr/>
        <p:nvPr/>
      </p:nvGrpSpPr>
      <p:grpSpPr>
        <a:xfrm>
          <a:off x="0" y="0"/>
          <a:ext cx="0" cy="0"/>
          <a:chOff x="0" y="0"/>
          <a:chExt cx="0" cy="0"/>
        </a:xfrm>
      </p:grpSpPr>
      <p:pic>
        <p:nvPicPr>
          <p:cNvPr id="77" name="Google Shape;77;p14"/>
          <p:cNvPicPr preferRelativeResize="0"/>
          <p:nvPr/>
        </p:nvPicPr>
        <p:blipFill>
          <a:blip r:embed="rId3">
            <a:alphaModFix/>
          </a:blip>
          <a:stretch>
            <a:fillRect/>
          </a:stretch>
        </p:blipFill>
        <p:spPr>
          <a:xfrm>
            <a:off x="0" y="0"/>
            <a:ext cx="4261627" cy="1065400"/>
          </a:xfrm>
          <a:prstGeom prst="rect">
            <a:avLst/>
          </a:prstGeom>
          <a:noFill/>
          <a:ln>
            <a:noFill/>
          </a:ln>
        </p:spPr>
      </p:pic>
      <p:sp>
        <p:nvSpPr>
          <p:cNvPr id="78" name="Google Shape;78;p14"/>
          <p:cNvSpPr txBox="1"/>
          <p:nvPr/>
        </p:nvSpPr>
        <p:spPr>
          <a:xfrm>
            <a:off x="1521975" y="471950"/>
            <a:ext cx="157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Reception</a:t>
            </a:r>
            <a:endParaRPr sz="1800">
              <a:solidFill>
                <a:srgbClr val="737373"/>
              </a:solidFill>
              <a:latin typeface="Roboto"/>
              <a:ea typeface="Roboto"/>
              <a:cs typeface="Roboto"/>
              <a:sym typeface="Roboto"/>
            </a:endParaRPr>
          </a:p>
        </p:txBody>
      </p:sp>
      <p:sp>
        <p:nvSpPr>
          <p:cNvPr id="79" name="Google Shape;79;p14"/>
          <p:cNvSpPr txBox="1"/>
          <p:nvPr/>
        </p:nvSpPr>
        <p:spPr>
          <a:xfrm>
            <a:off x="4487200" y="101450"/>
            <a:ext cx="4536600" cy="1383300"/>
          </a:xfrm>
          <a:prstGeom prst="rect">
            <a:avLst/>
          </a:prstGeom>
          <a:solidFill>
            <a:schemeClr val="lt1"/>
          </a:solid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300">
                <a:latin typeface="Roboto"/>
                <a:ea typeface="Roboto"/>
                <a:cs typeface="Roboto"/>
                <a:sym typeface="Roboto"/>
              </a:rPr>
              <a:t>Our Reception pupils have been busy reflecting on a fantastic first year at school. They thought about what they have liked the most about being in Reception and wrote about it as their final piece of special writing. We are so proud of every child in Reception and the incredible journey they have been on since September. What a year! </a:t>
            </a:r>
            <a:endParaRPr sz="1300">
              <a:latin typeface="Roboto"/>
              <a:ea typeface="Roboto"/>
              <a:cs typeface="Roboto"/>
              <a:sym typeface="Roboto"/>
            </a:endParaRPr>
          </a:p>
        </p:txBody>
      </p:sp>
      <p:pic>
        <p:nvPicPr>
          <p:cNvPr id="80" name="Google Shape;80;p14"/>
          <p:cNvPicPr preferRelativeResize="0"/>
          <p:nvPr/>
        </p:nvPicPr>
        <p:blipFill>
          <a:blip r:embed="rId4">
            <a:alphaModFix/>
          </a:blip>
          <a:stretch>
            <a:fillRect/>
          </a:stretch>
        </p:blipFill>
        <p:spPr>
          <a:xfrm>
            <a:off x="4487201" y="1484749"/>
            <a:ext cx="3327451" cy="1913276"/>
          </a:xfrm>
          <a:prstGeom prst="rect">
            <a:avLst/>
          </a:prstGeom>
          <a:noFill/>
          <a:ln>
            <a:noFill/>
          </a:ln>
        </p:spPr>
      </p:pic>
      <p:pic>
        <p:nvPicPr>
          <p:cNvPr id="81" name="Google Shape;81;p14"/>
          <p:cNvPicPr preferRelativeResize="0"/>
          <p:nvPr/>
        </p:nvPicPr>
        <p:blipFill>
          <a:blip r:embed="rId5">
            <a:alphaModFix/>
          </a:blip>
          <a:stretch>
            <a:fillRect/>
          </a:stretch>
        </p:blipFill>
        <p:spPr>
          <a:xfrm>
            <a:off x="4441685" y="3451550"/>
            <a:ext cx="2276468" cy="1550848"/>
          </a:xfrm>
          <a:prstGeom prst="rect">
            <a:avLst/>
          </a:prstGeom>
          <a:noFill/>
          <a:ln>
            <a:noFill/>
          </a:ln>
        </p:spPr>
      </p:pic>
      <p:pic>
        <p:nvPicPr>
          <p:cNvPr id="82" name="Google Shape;82;p14"/>
          <p:cNvPicPr preferRelativeResize="0"/>
          <p:nvPr/>
        </p:nvPicPr>
        <p:blipFill>
          <a:blip r:embed="rId6">
            <a:alphaModFix/>
          </a:blip>
          <a:stretch>
            <a:fillRect/>
          </a:stretch>
        </p:blipFill>
        <p:spPr>
          <a:xfrm>
            <a:off x="152400" y="1178842"/>
            <a:ext cx="2942175" cy="2063982"/>
          </a:xfrm>
          <a:prstGeom prst="rect">
            <a:avLst/>
          </a:prstGeom>
          <a:noFill/>
          <a:ln>
            <a:noFill/>
          </a:ln>
        </p:spPr>
      </p:pic>
      <p:pic>
        <p:nvPicPr>
          <p:cNvPr id="83" name="Google Shape;83;p14"/>
          <p:cNvPicPr preferRelativeResize="0"/>
          <p:nvPr/>
        </p:nvPicPr>
        <p:blipFill>
          <a:blip r:embed="rId7">
            <a:alphaModFix/>
          </a:blip>
          <a:stretch>
            <a:fillRect/>
          </a:stretch>
        </p:blipFill>
        <p:spPr>
          <a:xfrm>
            <a:off x="1319450" y="3028975"/>
            <a:ext cx="2942176" cy="1973417"/>
          </a:xfrm>
          <a:prstGeom prst="rect">
            <a:avLst/>
          </a:prstGeom>
          <a:noFill/>
          <a:ln>
            <a:noFill/>
          </a:ln>
        </p:spPr>
      </p:pic>
      <p:pic>
        <p:nvPicPr>
          <p:cNvPr id="84" name="Google Shape;84;p14"/>
          <p:cNvPicPr preferRelativeResize="0"/>
          <p:nvPr/>
        </p:nvPicPr>
        <p:blipFill>
          <a:blip r:embed="rId8">
            <a:alphaModFix/>
          </a:blip>
          <a:stretch>
            <a:fillRect/>
          </a:stretch>
        </p:blipFill>
        <p:spPr>
          <a:xfrm>
            <a:off x="6809675" y="3471325"/>
            <a:ext cx="2214128" cy="155085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8" name="Shape 88"/>
        <p:cNvGrpSpPr/>
        <p:nvPr/>
      </p:nvGrpSpPr>
      <p:grpSpPr>
        <a:xfrm>
          <a:off x="0" y="0"/>
          <a:ext cx="0" cy="0"/>
          <a:chOff x="0" y="0"/>
          <a:chExt cx="0" cy="0"/>
        </a:xfrm>
      </p:grpSpPr>
      <p:pic>
        <p:nvPicPr>
          <p:cNvPr id="89" name="Google Shape;89;p15"/>
          <p:cNvPicPr preferRelativeResize="0"/>
          <p:nvPr/>
        </p:nvPicPr>
        <p:blipFill>
          <a:blip r:embed="rId3">
            <a:alphaModFix/>
          </a:blip>
          <a:stretch>
            <a:fillRect/>
          </a:stretch>
        </p:blipFill>
        <p:spPr>
          <a:xfrm>
            <a:off x="0" y="0"/>
            <a:ext cx="4261627" cy="1065400"/>
          </a:xfrm>
          <a:prstGeom prst="rect">
            <a:avLst/>
          </a:prstGeom>
          <a:noFill/>
          <a:ln>
            <a:noFill/>
          </a:ln>
        </p:spPr>
      </p:pic>
      <p:sp>
        <p:nvSpPr>
          <p:cNvPr id="90" name="Google Shape;90;p15"/>
          <p:cNvSpPr txBox="1"/>
          <p:nvPr/>
        </p:nvSpPr>
        <p:spPr>
          <a:xfrm>
            <a:off x="1521975" y="471950"/>
            <a:ext cx="157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Year 5</a:t>
            </a:r>
            <a:endParaRPr/>
          </a:p>
        </p:txBody>
      </p:sp>
      <p:sp>
        <p:nvSpPr>
          <p:cNvPr id="91" name="Google Shape;91;p15"/>
          <p:cNvSpPr txBox="1"/>
          <p:nvPr/>
        </p:nvSpPr>
        <p:spPr>
          <a:xfrm>
            <a:off x="51325" y="1254300"/>
            <a:ext cx="4210200" cy="13173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rgbClr val="0F1C59"/>
                </a:solidFill>
                <a:latin typeface="Roboto"/>
                <a:ea typeface="Roboto"/>
                <a:cs typeface="Roboto"/>
                <a:sym typeface="Roboto"/>
              </a:rPr>
              <a:t>As part of our Science topic on Our Blue Planet, Year 5 made wonderfully creative models of rivers, labelling key parts such as the source, stream and tributaries!</a:t>
            </a:r>
            <a:endParaRPr sz="1700">
              <a:solidFill>
                <a:srgbClr val="0F1C59"/>
              </a:solidFill>
              <a:latin typeface="Roboto"/>
              <a:ea typeface="Roboto"/>
              <a:cs typeface="Roboto"/>
              <a:sym typeface="Roboto"/>
            </a:endParaRPr>
          </a:p>
        </p:txBody>
      </p:sp>
      <p:pic>
        <p:nvPicPr>
          <p:cNvPr id="92" name="Google Shape;92;p15"/>
          <p:cNvPicPr preferRelativeResize="0"/>
          <p:nvPr/>
        </p:nvPicPr>
        <p:blipFill>
          <a:blip r:embed="rId4">
            <a:alphaModFix/>
          </a:blip>
          <a:stretch>
            <a:fillRect/>
          </a:stretch>
        </p:blipFill>
        <p:spPr>
          <a:xfrm>
            <a:off x="5152175" y="85388"/>
            <a:ext cx="3263350" cy="4972725"/>
          </a:xfrm>
          <a:prstGeom prst="rect">
            <a:avLst/>
          </a:prstGeom>
          <a:noFill/>
          <a:ln cap="flat" cmpd="sng" w="28575">
            <a:solidFill>
              <a:schemeClr val="dk2"/>
            </a:solidFill>
            <a:prstDash val="solid"/>
            <a:round/>
            <a:headEnd len="sm" w="sm" type="none"/>
            <a:tailEnd len="sm" w="sm" type="none"/>
          </a:ln>
        </p:spPr>
      </p:pic>
      <p:pic>
        <p:nvPicPr>
          <p:cNvPr id="93" name="Google Shape;93;p15"/>
          <p:cNvPicPr preferRelativeResize="0"/>
          <p:nvPr/>
        </p:nvPicPr>
        <p:blipFill>
          <a:blip r:embed="rId5">
            <a:alphaModFix/>
          </a:blip>
          <a:stretch>
            <a:fillRect/>
          </a:stretch>
        </p:blipFill>
        <p:spPr>
          <a:xfrm>
            <a:off x="461100" y="2760500"/>
            <a:ext cx="2742774" cy="2097426"/>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grpSp>
        <p:nvGrpSpPr>
          <p:cNvPr id="98" name="Google Shape;98;p16"/>
          <p:cNvGrpSpPr/>
          <p:nvPr/>
        </p:nvGrpSpPr>
        <p:grpSpPr>
          <a:xfrm>
            <a:off x="152400" y="0"/>
            <a:ext cx="8839200" cy="5143500"/>
            <a:chOff x="152400" y="0"/>
            <a:chExt cx="8839200" cy="5143500"/>
          </a:xfrm>
        </p:grpSpPr>
        <p:pic>
          <p:nvPicPr>
            <p:cNvPr id="99" name="Google Shape;99;p16"/>
            <p:cNvPicPr preferRelativeResize="0"/>
            <p:nvPr/>
          </p:nvPicPr>
          <p:blipFill>
            <a:blip r:embed="rId3">
              <a:alphaModFix/>
            </a:blip>
            <a:stretch>
              <a:fillRect/>
            </a:stretch>
          </p:blipFill>
          <p:spPr>
            <a:xfrm>
              <a:off x="152400" y="152400"/>
              <a:ext cx="826700" cy="4838702"/>
            </a:xfrm>
            <a:prstGeom prst="rect">
              <a:avLst/>
            </a:prstGeom>
            <a:noFill/>
            <a:ln>
              <a:noFill/>
            </a:ln>
          </p:spPr>
        </p:pic>
        <p:sp>
          <p:nvSpPr>
            <p:cNvPr id="100" name="Google Shape;100;p16"/>
            <p:cNvSpPr txBox="1"/>
            <p:nvPr/>
          </p:nvSpPr>
          <p:spPr>
            <a:xfrm>
              <a:off x="1148975" y="152400"/>
              <a:ext cx="3238500" cy="2062500"/>
            </a:xfrm>
            <a:prstGeom prst="rect">
              <a:avLst/>
            </a:prstGeom>
            <a:solidFill>
              <a:srgbClr val="FFFFFF"/>
            </a:solidFill>
            <a:ln cap="flat" cmpd="sng" w="9525">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00000"/>
                  </a:solidFill>
                </a:rPr>
                <a:t>Word Wizard</a:t>
              </a:r>
              <a:r>
                <a:rPr b="1" lang="en" sz="1800"/>
                <a:t> Winners</a:t>
              </a:r>
              <a:r>
                <a:rPr b="1" lang="en" sz="1800">
                  <a:solidFill>
                    <a:srgbClr val="000000"/>
                  </a:solidFill>
                </a:rPr>
                <a:t>:</a:t>
              </a:r>
              <a:endParaRPr b="1" sz="1800"/>
            </a:p>
            <a:p>
              <a:pPr indent="0" lvl="0" marL="0" rtl="0" algn="l">
                <a:spcBef>
                  <a:spcPts val="0"/>
                </a:spcBef>
                <a:spcAft>
                  <a:spcPts val="0"/>
                </a:spcAft>
                <a:buNone/>
              </a:pPr>
              <a:r>
                <a:rPr b="1" lang="en" sz="1800"/>
                <a:t>Year 3 - Class 7</a:t>
              </a:r>
              <a:endParaRPr b="1" sz="1800"/>
            </a:p>
            <a:p>
              <a:pPr indent="0" lvl="0" marL="0" rtl="0" algn="l">
                <a:spcBef>
                  <a:spcPts val="0"/>
                </a:spcBef>
                <a:spcAft>
                  <a:spcPts val="0"/>
                </a:spcAft>
                <a:buNone/>
              </a:pPr>
              <a:r>
                <a:rPr b="1" lang="en" sz="1800"/>
                <a:t>Year 4 - Class 10</a:t>
              </a:r>
              <a:endParaRPr b="1" sz="1800"/>
            </a:p>
            <a:p>
              <a:pPr indent="0" lvl="0" marL="0" rtl="0" algn="l">
                <a:spcBef>
                  <a:spcPts val="0"/>
                </a:spcBef>
                <a:spcAft>
                  <a:spcPts val="0"/>
                </a:spcAft>
                <a:buNone/>
              </a:pPr>
              <a:r>
                <a:rPr b="1" lang="en" sz="1800"/>
                <a:t>Year 5 - Class 11</a:t>
              </a:r>
              <a:endParaRPr b="1" sz="1800"/>
            </a:p>
            <a:p>
              <a:pPr indent="0" lvl="0" marL="0" rtl="0" algn="l">
                <a:spcBef>
                  <a:spcPts val="0"/>
                </a:spcBef>
                <a:spcAft>
                  <a:spcPts val="0"/>
                </a:spcAft>
                <a:buNone/>
              </a:pPr>
              <a:r>
                <a:rPr b="1" lang="en" sz="1800"/>
                <a:t>Year 6 - Class 13</a:t>
              </a:r>
              <a:endParaRPr b="1" sz="18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p:txBody>
        </p:sp>
        <p:pic>
          <p:nvPicPr>
            <p:cNvPr id="101" name="Google Shape;101;p16"/>
            <p:cNvPicPr preferRelativeResize="0"/>
            <p:nvPr/>
          </p:nvPicPr>
          <p:blipFill>
            <a:blip r:embed="rId4">
              <a:alphaModFix/>
            </a:blip>
            <a:stretch>
              <a:fillRect/>
            </a:stretch>
          </p:blipFill>
          <p:spPr>
            <a:xfrm>
              <a:off x="2524900" y="1607971"/>
              <a:ext cx="397705" cy="606925"/>
            </a:xfrm>
            <a:prstGeom prst="rect">
              <a:avLst/>
            </a:prstGeom>
            <a:noFill/>
            <a:ln>
              <a:noFill/>
            </a:ln>
          </p:spPr>
        </p:pic>
        <p:pic>
          <p:nvPicPr>
            <p:cNvPr id="102" name="Google Shape;102;p16"/>
            <p:cNvPicPr preferRelativeResize="0"/>
            <p:nvPr/>
          </p:nvPicPr>
          <p:blipFill>
            <a:blip r:embed="rId5">
              <a:alphaModFix/>
            </a:blip>
            <a:stretch>
              <a:fillRect/>
            </a:stretch>
          </p:blipFill>
          <p:spPr>
            <a:xfrm>
              <a:off x="1145575" y="2249800"/>
              <a:ext cx="3260402" cy="2880300"/>
            </a:xfrm>
            <a:prstGeom prst="rect">
              <a:avLst/>
            </a:prstGeom>
            <a:noFill/>
            <a:ln>
              <a:noFill/>
            </a:ln>
          </p:spPr>
        </p:pic>
        <p:pic>
          <p:nvPicPr>
            <p:cNvPr id="103" name="Google Shape;103;p16"/>
            <p:cNvPicPr preferRelativeResize="0"/>
            <p:nvPr/>
          </p:nvPicPr>
          <p:blipFill>
            <a:blip r:embed="rId6">
              <a:alphaModFix/>
            </a:blip>
            <a:stretch>
              <a:fillRect/>
            </a:stretch>
          </p:blipFill>
          <p:spPr>
            <a:xfrm>
              <a:off x="7277100" y="0"/>
              <a:ext cx="1714500" cy="5143500"/>
            </a:xfrm>
            <a:prstGeom prst="rect">
              <a:avLst/>
            </a:prstGeom>
            <a:noFill/>
            <a:ln>
              <a:noFill/>
            </a:ln>
          </p:spPr>
        </p:pic>
        <p:sp>
          <p:nvSpPr>
            <p:cNvPr id="104" name="Google Shape;104;p16"/>
            <p:cNvSpPr txBox="1"/>
            <p:nvPr/>
          </p:nvSpPr>
          <p:spPr>
            <a:xfrm>
              <a:off x="4557350" y="152400"/>
              <a:ext cx="2597100" cy="38295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105" name="Google Shape;105;p16"/>
            <p:cNvPicPr preferRelativeResize="0"/>
            <p:nvPr/>
          </p:nvPicPr>
          <p:blipFill>
            <a:blip r:embed="rId7">
              <a:alphaModFix/>
            </a:blip>
            <a:stretch>
              <a:fillRect/>
            </a:stretch>
          </p:blipFill>
          <p:spPr>
            <a:xfrm>
              <a:off x="4603412" y="229087"/>
              <a:ext cx="2457500" cy="760375"/>
            </a:xfrm>
            <a:prstGeom prst="rect">
              <a:avLst/>
            </a:prstGeom>
            <a:noFill/>
            <a:ln>
              <a:noFill/>
            </a:ln>
          </p:spPr>
        </p:pic>
        <p:sp>
          <p:nvSpPr>
            <p:cNvPr id="106" name="Google Shape;106;p16"/>
            <p:cNvSpPr txBox="1"/>
            <p:nvPr/>
          </p:nvSpPr>
          <p:spPr>
            <a:xfrm>
              <a:off x="4690700" y="989450"/>
              <a:ext cx="2274300" cy="28803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latin typeface="Roboto"/>
                  <a:ea typeface="Roboto"/>
                  <a:cs typeface="Roboto"/>
                  <a:sym typeface="Roboto"/>
                </a:rPr>
                <a:t>Fred says ‘Well done’ to Mrs Wilson’s group, you are working so hard to form your letters correctly! </a:t>
              </a:r>
              <a:endParaRPr sz="1700">
                <a:latin typeface="Roboto"/>
                <a:ea typeface="Roboto"/>
                <a:cs typeface="Roboto"/>
                <a:sym typeface="Roboto"/>
              </a:endParaRPr>
            </a:p>
          </p:txBody>
        </p:sp>
        <p:sp>
          <p:nvSpPr>
            <p:cNvPr id="107" name="Google Shape;107;p16"/>
            <p:cNvSpPr txBox="1"/>
            <p:nvPr/>
          </p:nvSpPr>
          <p:spPr>
            <a:xfrm>
              <a:off x="2524900" y="3149750"/>
              <a:ext cx="1402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sp>
        <p:nvSpPr>
          <p:cNvPr id="108" name="Google Shape;108;p16"/>
          <p:cNvSpPr txBox="1"/>
          <p:nvPr/>
        </p:nvSpPr>
        <p:spPr>
          <a:xfrm>
            <a:off x="1500450" y="3200200"/>
            <a:ext cx="2619300" cy="138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latin typeface="Roboto"/>
              <a:ea typeface="Roboto"/>
              <a:cs typeface="Roboto"/>
              <a:sym typeface="Roboto"/>
            </a:endParaRPr>
          </a:p>
        </p:txBody>
      </p:sp>
      <p:sp>
        <p:nvSpPr>
          <p:cNvPr id="109" name="Google Shape;109;p16"/>
          <p:cNvSpPr txBox="1"/>
          <p:nvPr/>
        </p:nvSpPr>
        <p:spPr>
          <a:xfrm>
            <a:off x="1271025" y="2853450"/>
            <a:ext cx="3056100" cy="228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Roboto"/>
                <a:ea typeface="Roboto"/>
                <a:cs typeface="Roboto"/>
                <a:sym typeface="Roboto"/>
              </a:rPr>
              <a:t>Mr Harris recommends…</a:t>
            </a:r>
            <a:endParaRPr sz="1200">
              <a:latin typeface="Roboto"/>
              <a:ea typeface="Roboto"/>
              <a:cs typeface="Roboto"/>
              <a:sym typeface="Roboto"/>
            </a:endParaRPr>
          </a:p>
          <a:p>
            <a:pPr indent="0" lvl="0" marL="0" rtl="0" algn="ctr">
              <a:spcBef>
                <a:spcPts val="0"/>
              </a:spcBef>
              <a:spcAft>
                <a:spcPts val="0"/>
              </a:spcAft>
              <a:buNone/>
            </a:pPr>
            <a:r>
              <a:rPr b="1" lang="en" sz="1200">
                <a:latin typeface="Roboto"/>
                <a:ea typeface="Roboto"/>
                <a:cs typeface="Roboto"/>
                <a:sym typeface="Roboto"/>
              </a:rPr>
              <a:t>The Family Quiz</a:t>
            </a:r>
            <a:endParaRPr b="1"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Written in the form of a rhyming series of questions, The Family Quiz depicts all kinds of families, whether that’s a boy and his dad, a family with lots of dogs, a family of friends, a musical troupe, a family that does yoga or a family that’s a girl and her grandparents. A great book about all different types of </a:t>
            </a:r>
            <a:r>
              <a:rPr lang="en" sz="1200">
                <a:latin typeface="Roboto"/>
                <a:ea typeface="Roboto"/>
                <a:cs typeface="Roboto"/>
                <a:sym typeface="Roboto"/>
              </a:rPr>
              <a:t>families</a:t>
            </a:r>
            <a:r>
              <a:rPr lang="en" sz="1200">
                <a:latin typeface="Roboto"/>
                <a:ea typeface="Roboto"/>
                <a:cs typeface="Roboto"/>
                <a:sym typeface="Roboto"/>
              </a:rPr>
              <a:t>.</a:t>
            </a:r>
            <a:endParaRPr sz="1200">
              <a:latin typeface="Roboto"/>
              <a:ea typeface="Roboto"/>
              <a:cs typeface="Roboto"/>
              <a:sym typeface="Roboto"/>
            </a:endParaRPr>
          </a:p>
        </p:txBody>
      </p:sp>
      <p:sp>
        <p:nvSpPr>
          <p:cNvPr id="110" name="Google Shape;110;p16"/>
          <p:cNvSpPr txBox="1"/>
          <p:nvPr/>
        </p:nvSpPr>
        <p:spPr>
          <a:xfrm>
            <a:off x="7230000" y="739225"/>
            <a:ext cx="1845000" cy="264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Roboto"/>
                <a:ea typeface="Roboto"/>
                <a:cs typeface="Roboto"/>
                <a:sym typeface="Roboto"/>
              </a:rPr>
              <a:t>Mrs Banks recommends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rPr lang="en" sz="1100">
                <a:solidFill>
                  <a:srgbClr val="474747"/>
                </a:solidFill>
                <a:latin typeface="Roboto"/>
                <a:ea typeface="Roboto"/>
                <a:cs typeface="Roboto"/>
                <a:sym typeface="Roboto"/>
              </a:rPr>
              <a:t>We have enjoyed this wonderful story set in Kenya. We even used instruments in reception to add sound </a:t>
            </a:r>
            <a:r>
              <a:rPr lang="en" sz="1100">
                <a:solidFill>
                  <a:srgbClr val="474747"/>
                </a:solidFill>
                <a:latin typeface="Roboto"/>
                <a:ea typeface="Roboto"/>
                <a:cs typeface="Roboto"/>
                <a:sym typeface="Roboto"/>
              </a:rPr>
              <a:t>effects</a:t>
            </a:r>
            <a:r>
              <a:rPr lang="en" sz="1100">
                <a:solidFill>
                  <a:srgbClr val="474747"/>
                </a:solidFill>
                <a:latin typeface="Roboto"/>
                <a:ea typeface="Roboto"/>
                <a:cs typeface="Roboto"/>
                <a:sym typeface="Roboto"/>
              </a:rPr>
              <a:t> for the weather!</a:t>
            </a:r>
            <a:endParaRPr sz="1100">
              <a:solidFill>
                <a:srgbClr val="474747"/>
              </a:solidFill>
              <a:latin typeface="Roboto"/>
              <a:ea typeface="Roboto"/>
              <a:cs typeface="Roboto"/>
              <a:sym typeface="Roboto"/>
            </a:endParaRPr>
          </a:p>
        </p:txBody>
      </p:sp>
      <p:pic>
        <p:nvPicPr>
          <p:cNvPr id="111" name="Google Shape;111;p16"/>
          <p:cNvPicPr preferRelativeResize="0"/>
          <p:nvPr/>
        </p:nvPicPr>
        <p:blipFill>
          <a:blip r:embed="rId8">
            <a:alphaModFix/>
          </a:blip>
          <a:stretch>
            <a:fillRect/>
          </a:stretch>
        </p:blipFill>
        <p:spPr>
          <a:xfrm>
            <a:off x="7278863" y="1172150"/>
            <a:ext cx="1747286" cy="1057275"/>
          </a:xfrm>
          <a:prstGeom prst="rect">
            <a:avLst/>
          </a:prstGeom>
          <a:noFill/>
          <a:ln>
            <a:noFill/>
          </a:ln>
        </p:spPr>
      </p:pic>
      <p:pic>
        <p:nvPicPr>
          <p:cNvPr id="112" name="Google Shape;112;p16" title="Screenshot 2026-07-06 08.36.30.png"/>
          <p:cNvPicPr preferRelativeResize="0"/>
          <p:nvPr/>
        </p:nvPicPr>
        <p:blipFill>
          <a:blip r:embed="rId9">
            <a:alphaModFix/>
          </a:blip>
          <a:stretch>
            <a:fillRect/>
          </a:stretch>
        </p:blipFill>
        <p:spPr>
          <a:xfrm>
            <a:off x="3582101" y="1905175"/>
            <a:ext cx="1079475" cy="1333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pic>
        <p:nvPicPr>
          <p:cNvPr id="117" name="Google Shape;117;p17"/>
          <p:cNvPicPr preferRelativeResize="0"/>
          <p:nvPr/>
        </p:nvPicPr>
        <p:blipFill>
          <a:blip r:embed="rId3">
            <a:alphaModFix/>
          </a:blip>
          <a:stretch>
            <a:fillRect/>
          </a:stretch>
        </p:blipFill>
        <p:spPr>
          <a:xfrm>
            <a:off x="353938" y="152400"/>
            <a:ext cx="3130916" cy="2419351"/>
          </a:xfrm>
          <a:prstGeom prst="rect">
            <a:avLst/>
          </a:prstGeom>
          <a:noFill/>
          <a:ln>
            <a:noFill/>
          </a:ln>
        </p:spPr>
      </p:pic>
      <p:sp>
        <p:nvSpPr>
          <p:cNvPr id="118" name="Google Shape;118;p17"/>
          <p:cNvSpPr txBox="1"/>
          <p:nvPr/>
        </p:nvSpPr>
        <p:spPr>
          <a:xfrm>
            <a:off x="152400" y="2571750"/>
            <a:ext cx="3534000" cy="24195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We are aiming for 97% attendance. </a:t>
            </a:r>
            <a:endParaRPr sz="1800">
              <a:solidFill>
                <a:srgbClr val="737373"/>
              </a:solidFill>
              <a:latin typeface="Roboto"/>
              <a:ea typeface="Roboto"/>
              <a:cs typeface="Roboto"/>
              <a:sym typeface="Roboto"/>
            </a:endParaRPr>
          </a:p>
          <a:p>
            <a:pPr indent="0" lvl="0" marL="0" rtl="0" algn="l">
              <a:spcBef>
                <a:spcPts val="0"/>
              </a:spcBef>
              <a:spcAft>
                <a:spcPts val="0"/>
              </a:spcAft>
              <a:buNone/>
            </a:pPr>
            <a:r>
              <a:t/>
            </a:r>
            <a:endParaRPr sz="1800">
              <a:solidFill>
                <a:srgbClr val="737373"/>
              </a:solidFill>
              <a:latin typeface="Roboto"/>
              <a:ea typeface="Roboto"/>
              <a:cs typeface="Roboto"/>
              <a:sym typeface="Roboto"/>
            </a:endParaRPr>
          </a:p>
          <a:p>
            <a:pPr indent="0" lvl="0" marL="0" rtl="0" algn="l">
              <a:spcBef>
                <a:spcPts val="0"/>
              </a:spcBef>
              <a:spcAft>
                <a:spcPts val="0"/>
              </a:spcAft>
              <a:buNone/>
            </a:pPr>
            <a:r>
              <a:rPr lang="en" sz="1800">
                <a:solidFill>
                  <a:srgbClr val="737373"/>
                </a:solidFill>
                <a:latin typeface="Roboto"/>
                <a:ea typeface="Roboto"/>
                <a:cs typeface="Roboto"/>
                <a:sym typeface="Roboto"/>
              </a:rPr>
              <a:t>This week, our classes with the highest attendance are…</a:t>
            </a:r>
            <a:endParaRPr sz="1800">
              <a:solidFill>
                <a:srgbClr val="737373"/>
              </a:solidFill>
              <a:latin typeface="Roboto"/>
              <a:ea typeface="Roboto"/>
              <a:cs typeface="Roboto"/>
              <a:sym typeface="Roboto"/>
            </a:endParaRPr>
          </a:p>
          <a:p>
            <a:pPr indent="0" lvl="0" marL="0" rtl="0" algn="l">
              <a:spcBef>
                <a:spcPts val="0"/>
              </a:spcBef>
              <a:spcAft>
                <a:spcPts val="0"/>
              </a:spcAft>
              <a:buNone/>
            </a:pPr>
            <a:r>
              <a:rPr lang="en" sz="1800">
                <a:solidFill>
                  <a:srgbClr val="737373"/>
                </a:solidFill>
                <a:latin typeface="Roboto"/>
                <a:ea typeface="Roboto"/>
                <a:cs typeface="Roboto"/>
                <a:sym typeface="Roboto"/>
              </a:rPr>
              <a:t>KS1 - Class  2     95.93%  </a:t>
            </a:r>
            <a:br>
              <a:rPr lang="en" sz="1800">
                <a:solidFill>
                  <a:srgbClr val="737373"/>
                </a:solidFill>
                <a:latin typeface="Roboto"/>
                <a:ea typeface="Roboto"/>
                <a:cs typeface="Roboto"/>
                <a:sym typeface="Roboto"/>
              </a:rPr>
            </a:br>
            <a:r>
              <a:rPr lang="en" sz="1800">
                <a:solidFill>
                  <a:srgbClr val="737373"/>
                </a:solidFill>
                <a:latin typeface="Roboto"/>
                <a:ea typeface="Roboto"/>
                <a:cs typeface="Roboto"/>
                <a:sym typeface="Roboto"/>
              </a:rPr>
              <a:t>KS2 - Class  14   95%</a:t>
            </a:r>
            <a:endParaRPr sz="1800">
              <a:solidFill>
                <a:srgbClr val="737373"/>
              </a:solidFill>
              <a:latin typeface="Roboto"/>
              <a:ea typeface="Roboto"/>
              <a:cs typeface="Roboto"/>
              <a:sym typeface="Roboto"/>
            </a:endParaRPr>
          </a:p>
          <a:p>
            <a:pPr indent="0" lvl="0" marL="0" rtl="0" algn="ctr">
              <a:spcBef>
                <a:spcPts val="0"/>
              </a:spcBef>
              <a:spcAft>
                <a:spcPts val="0"/>
              </a:spcAft>
              <a:buNone/>
            </a:pPr>
            <a:r>
              <a:rPr lang="en" sz="1800">
                <a:solidFill>
                  <a:srgbClr val="0277BD"/>
                </a:solidFill>
                <a:latin typeface="Roboto"/>
                <a:ea typeface="Roboto"/>
                <a:cs typeface="Roboto"/>
                <a:sym typeface="Roboto"/>
              </a:rPr>
              <a:t>WELL DONE</a:t>
            </a:r>
            <a:endParaRPr sz="1800">
              <a:solidFill>
                <a:srgbClr val="0277BD"/>
              </a:solidFill>
              <a:latin typeface="Roboto"/>
              <a:ea typeface="Roboto"/>
              <a:cs typeface="Roboto"/>
              <a:sym typeface="Roboto"/>
            </a:endParaRPr>
          </a:p>
          <a:p>
            <a:pPr indent="0" lvl="0" marL="0" rtl="0" algn="l">
              <a:spcBef>
                <a:spcPts val="0"/>
              </a:spcBef>
              <a:spcAft>
                <a:spcPts val="0"/>
              </a:spcAft>
              <a:buNone/>
            </a:pPr>
            <a:r>
              <a:t/>
            </a:r>
            <a:endParaRPr sz="1800">
              <a:solidFill>
                <a:srgbClr val="737373"/>
              </a:solidFill>
              <a:latin typeface="Roboto"/>
              <a:ea typeface="Roboto"/>
              <a:cs typeface="Roboto"/>
              <a:sym typeface="Roboto"/>
            </a:endParaRPr>
          </a:p>
          <a:p>
            <a:pPr indent="0" lvl="0" marL="0" rtl="0" algn="ctr">
              <a:spcBef>
                <a:spcPts val="0"/>
              </a:spcBef>
              <a:spcAft>
                <a:spcPts val="0"/>
              </a:spcAft>
              <a:buNone/>
            </a:pPr>
            <a:r>
              <a:t/>
            </a:r>
            <a:endParaRPr sz="1800">
              <a:solidFill>
                <a:srgbClr val="0000FF"/>
              </a:solidFill>
              <a:latin typeface="Roboto"/>
              <a:ea typeface="Roboto"/>
              <a:cs typeface="Roboto"/>
              <a:sym typeface="Roboto"/>
            </a:endParaRPr>
          </a:p>
        </p:txBody>
      </p:sp>
      <p:sp>
        <p:nvSpPr>
          <p:cNvPr id="119" name="Google Shape;119;p17"/>
          <p:cNvSpPr txBox="1"/>
          <p:nvPr/>
        </p:nvSpPr>
        <p:spPr>
          <a:xfrm>
            <a:off x="0" y="421481"/>
            <a:ext cx="1886100" cy="46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120" name="Google Shape;120;p17" title="577768175_861874316194328_1940329172700200130_n.jpg"/>
          <p:cNvPicPr preferRelativeResize="0"/>
          <p:nvPr/>
        </p:nvPicPr>
        <p:blipFill>
          <a:blip r:embed="rId4">
            <a:alphaModFix/>
          </a:blip>
          <a:stretch>
            <a:fillRect/>
          </a:stretch>
        </p:blipFill>
        <p:spPr>
          <a:xfrm>
            <a:off x="5293175" y="152400"/>
            <a:ext cx="3420693" cy="48387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18"/>
          <p:cNvPicPr preferRelativeResize="0"/>
          <p:nvPr/>
        </p:nvPicPr>
        <p:blipFill>
          <a:blip r:embed="rId3">
            <a:alphaModFix/>
          </a:blip>
          <a:stretch>
            <a:fillRect/>
          </a:stretch>
        </p:blipFill>
        <p:spPr>
          <a:xfrm>
            <a:off x="152400" y="152400"/>
            <a:ext cx="3422672" cy="4838699"/>
          </a:xfrm>
          <a:prstGeom prst="rect">
            <a:avLst/>
          </a:prstGeom>
          <a:noFill/>
          <a:ln>
            <a:noFill/>
          </a:ln>
        </p:spPr>
      </p:pic>
      <p:pic>
        <p:nvPicPr>
          <p:cNvPr id="126" name="Google Shape;126;p18"/>
          <p:cNvPicPr preferRelativeResize="0"/>
          <p:nvPr/>
        </p:nvPicPr>
        <p:blipFill>
          <a:blip r:embed="rId4">
            <a:alphaModFix/>
          </a:blip>
          <a:stretch>
            <a:fillRect/>
          </a:stretch>
        </p:blipFill>
        <p:spPr>
          <a:xfrm>
            <a:off x="4061117" y="152400"/>
            <a:ext cx="4838700" cy="4838700"/>
          </a:xfrm>
          <a:prstGeom prst="rect">
            <a:avLst/>
          </a:prstGeom>
          <a:noFill/>
          <a:ln>
            <a:noFill/>
          </a:ln>
        </p:spPr>
      </p:pic>
      <p:sp>
        <p:nvSpPr>
          <p:cNvPr id="127" name="Google Shape;127;p18"/>
          <p:cNvSpPr txBox="1"/>
          <p:nvPr/>
        </p:nvSpPr>
        <p:spPr>
          <a:xfrm>
            <a:off x="467375" y="1257025"/>
            <a:ext cx="3107700" cy="35922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Year 6 trip Monday 13th July </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Jump up Day Tuesday 14th July 9.30-10.30</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Summer Fair Wednesday 15th July 2-4pm</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Reception trip to Sandringham 16th July</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Greek day for Year 3  16th July</a:t>
            </a:r>
            <a:endParaRPr b="1" sz="1200">
              <a:highlight>
                <a:srgbClr val="CFE2F3"/>
              </a:highlight>
              <a:latin typeface="Calibri"/>
              <a:ea typeface="Calibri"/>
              <a:cs typeface="Calibri"/>
              <a:sym typeface="Calibri"/>
            </a:endParaRPr>
          </a:p>
          <a:p>
            <a:pPr indent="0" lvl="0" marL="0" rtl="0" algn="l">
              <a:lnSpc>
                <a:spcPct val="107916"/>
              </a:lnSpc>
              <a:spcBef>
                <a:spcPts val="800"/>
              </a:spcBef>
              <a:spcAft>
                <a:spcPts val="0"/>
              </a:spcAft>
              <a:buNone/>
            </a:pPr>
            <a:r>
              <a:rPr b="1" lang="en" sz="1200">
                <a:highlight>
                  <a:srgbClr val="CFE2F3"/>
                </a:highlight>
                <a:latin typeface="Calibri"/>
                <a:ea typeface="Calibri"/>
                <a:cs typeface="Calibri"/>
                <a:sym typeface="Calibri"/>
              </a:rPr>
              <a:t>Last day of term   Friday 17th July - whole school picnic </a:t>
            </a:r>
            <a:endParaRPr b="1" sz="1200">
              <a:highlight>
                <a:srgbClr val="E6B8AF"/>
              </a:highlight>
              <a:latin typeface="Calibri"/>
              <a:ea typeface="Calibri"/>
              <a:cs typeface="Calibri"/>
              <a:sym typeface="Calibri"/>
            </a:endParaRPr>
          </a:p>
          <a:p>
            <a:pPr indent="0" lvl="0" marL="0" rtl="0" algn="l">
              <a:lnSpc>
                <a:spcPct val="107916"/>
              </a:lnSpc>
              <a:spcBef>
                <a:spcPts val="800"/>
              </a:spcBef>
              <a:spcAft>
                <a:spcPts val="0"/>
              </a:spcAft>
              <a:buNone/>
            </a:pPr>
            <a:r>
              <a:rPr b="1" lang="en" sz="1200">
                <a:highlight>
                  <a:srgbClr val="E6B8AF"/>
                </a:highlight>
                <a:latin typeface="Calibri"/>
                <a:ea typeface="Calibri"/>
                <a:cs typeface="Calibri"/>
                <a:sym typeface="Calibri"/>
              </a:rPr>
              <a:t>Training Day    Monday 20th July - SCHOOL AND NURSERY CLOSED</a:t>
            </a:r>
            <a:endParaRPr b="1" sz="1200">
              <a:latin typeface="Calibri"/>
              <a:ea typeface="Calibri"/>
              <a:cs typeface="Calibri"/>
              <a:sym typeface="Calibri"/>
            </a:endParaRPr>
          </a:p>
          <a:p>
            <a:pPr indent="0" lvl="0" marL="0" rtl="0" algn="l">
              <a:lnSpc>
                <a:spcPct val="107916"/>
              </a:lnSpc>
              <a:spcBef>
                <a:spcPts val="800"/>
              </a:spcBef>
              <a:spcAft>
                <a:spcPts val="0"/>
              </a:spcAft>
              <a:buNone/>
            </a:pPr>
            <a:r>
              <a:t/>
            </a:r>
            <a:endParaRPr sz="1200">
              <a:latin typeface="Calibri"/>
              <a:ea typeface="Calibri"/>
              <a:cs typeface="Calibri"/>
              <a:sym typeface="Calibri"/>
            </a:endParaRPr>
          </a:p>
          <a:p>
            <a:pPr indent="0" lvl="0" marL="0" rtl="0" algn="l">
              <a:lnSpc>
                <a:spcPct val="107916"/>
              </a:lnSpc>
              <a:spcBef>
                <a:spcPts val="800"/>
              </a:spcBef>
              <a:spcAft>
                <a:spcPts val="0"/>
              </a:spcAft>
              <a:buNone/>
            </a:pPr>
            <a:r>
              <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                                  </a:t>
            </a:r>
            <a:endParaRPr sz="1200">
              <a:latin typeface="Calibri"/>
              <a:ea typeface="Calibri"/>
              <a:cs typeface="Calibri"/>
              <a:sym typeface="Calibri"/>
            </a:endParaRPr>
          </a:p>
          <a:p>
            <a:pPr indent="0" lvl="0" marL="4114800" rtl="0" algn="l">
              <a:lnSpc>
                <a:spcPct val="107916"/>
              </a:lnSpc>
              <a:spcBef>
                <a:spcPts val="800"/>
              </a:spcBef>
              <a:spcAft>
                <a:spcPts val="800"/>
              </a:spcAft>
              <a:buNone/>
            </a:pPr>
            <a:r>
              <a:rPr lang="en" sz="1200">
                <a:latin typeface="Calibri"/>
                <a:ea typeface="Calibri"/>
                <a:cs typeface="Calibri"/>
                <a:sym typeface="Calibri"/>
              </a:rPr>
              <a:t>  </a:t>
            </a:r>
            <a:endParaRPr>
              <a:solidFill>
                <a:schemeClr val="lt2"/>
              </a:solidFill>
              <a:latin typeface="Roboto"/>
              <a:ea typeface="Roboto"/>
              <a:cs typeface="Roboto"/>
              <a:sym typeface="Roboto"/>
            </a:endParaRPr>
          </a:p>
        </p:txBody>
      </p:sp>
      <p:pic>
        <p:nvPicPr>
          <p:cNvPr id="128" name="Google Shape;128;p18" title="images.jpg"/>
          <p:cNvPicPr preferRelativeResize="0"/>
          <p:nvPr/>
        </p:nvPicPr>
        <p:blipFill>
          <a:blip r:embed="rId5">
            <a:alphaModFix/>
          </a:blip>
          <a:stretch>
            <a:fillRect/>
          </a:stretch>
        </p:blipFill>
        <p:spPr>
          <a:xfrm>
            <a:off x="4824922" y="1538097"/>
            <a:ext cx="3311100" cy="3311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9"/>
          <p:cNvSpPr txBox="1"/>
          <p:nvPr>
            <p:ph idx="1" type="body"/>
          </p:nvPr>
        </p:nvSpPr>
        <p:spPr>
          <a:xfrm>
            <a:off x="226075" y="1452950"/>
            <a:ext cx="2808000" cy="31635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1400"/>
              <a:t>Contact us:</a:t>
            </a:r>
            <a:endParaRPr sz="1400"/>
          </a:p>
          <a:p>
            <a:pPr indent="0" lvl="0" marL="0" rtl="0" algn="l">
              <a:spcBef>
                <a:spcPts val="1600"/>
              </a:spcBef>
              <a:spcAft>
                <a:spcPts val="0"/>
              </a:spcAft>
              <a:buNone/>
            </a:pPr>
            <a:r>
              <a:rPr lang="en" sz="1400"/>
              <a:t>Cavalry Primary School</a:t>
            </a:r>
            <a:br>
              <a:rPr lang="en" sz="1400"/>
            </a:br>
            <a:r>
              <a:rPr lang="en" sz="1400"/>
              <a:t>Cavalry Drive</a:t>
            </a:r>
            <a:br>
              <a:rPr lang="en" sz="1400"/>
            </a:br>
            <a:r>
              <a:rPr lang="en" sz="1400"/>
              <a:t>March</a:t>
            </a:r>
            <a:br>
              <a:rPr lang="en" sz="1400"/>
            </a:br>
            <a:r>
              <a:rPr lang="en" sz="1400"/>
              <a:t>Cambridgeshire</a:t>
            </a:r>
            <a:br>
              <a:rPr lang="en" sz="1400"/>
            </a:br>
            <a:r>
              <a:rPr lang="en" sz="1400"/>
              <a:t>PE15 9EQ</a:t>
            </a:r>
            <a:endParaRPr sz="1400"/>
          </a:p>
          <a:p>
            <a:pPr indent="0" lvl="0" marL="0" rtl="0" algn="l">
              <a:spcBef>
                <a:spcPts val="1600"/>
              </a:spcBef>
              <a:spcAft>
                <a:spcPts val="0"/>
              </a:spcAft>
              <a:buNone/>
            </a:pPr>
            <a:r>
              <a:rPr lang="en" sz="1400" u="sng">
                <a:hlinkClick r:id="rId3"/>
              </a:rPr>
              <a:t>office@cavalryprimary.org</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Tel: 01354 652814</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a:solidFill>
                <a:srgbClr val="F9FAFB"/>
              </a:solidFill>
              <a:highlight>
                <a:srgbClr val="0F1C59"/>
              </a:highlight>
              <a:latin typeface="Arial"/>
              <a:ea typeface="Arial"/>
              <a:cs typeface="Arial"/>
              <a:sym typeface="Arial"/>
            </a:endParaRPr>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 </a:t>
            </a:r>
            <a:endParaRPr sz="1400"/>
          </a:p>
        </p:txBody>
      </p:sp>
      <p:pic>
        <p:nvPicPr>
          <p:cNvPr descr="Black and white upward shot of Golden Gate Bridge" id="134" name="Google Shape;134;p19"/>
          <p:cNvPicPr preferRelativeResize="0"/>
          <p:nvPr/>
        </p:nvPicPr>
        <p:blipFill rotWithShape="1">
          <a:blip r:embed="rId4">
            <a:alphaModFix/>
          </a:blip>
          <a:srcRect b="0" l="19072" r="4854" t="10"/>
          <a:stretch/>
        </p:blipFill>
        <p:spPr>
          <a:xfrm>
            <a:off x="3274676" y="0"/>
            <a:ext cx="5869325" cy="5143504"/>
          </a:xfrm>
          <a:prstGeom prst="rect">
            <a:avLst/>
          </a:prstGeom>
          <a:noFill/>
          <a:ln>
            <a:noFill/>
          </a:ln>
        </p:spPr>
      </p:pic>
      <p:pic>
        <p:nvPicPr>
          <p:cNvPr id="135" name="Google Shape;135;p19"/>
          <p:cNvPicPr preferRelativeResize="0"/>
          <p:nvPr/>
        </p:nvPicPr>
        <p:blipFill>
          <a:blip r:embed="rId5">
            <a:alphaModFix/>
          </a:blip>
          <a:stretch>
            <a:fillRect/>
          </a:stretch>
        </p:blipFill>
        <p:spPr>
          <a:xfrm flipH="1">
            <a:off x="1277850" y="238675"/>
            <a:ext cx="1150651" cy="1095299"/>
          </a:xfrm>
          <a:prstGeom prst="rect">
            <a:avLst/>
          </a:prstGeom>
          <a:noFill/>
          <a:ln>
            <a:noFill/>
          </a:ln>
        </p:spPr>
      </p:pic>
      <p:sp>
        <p:nvSpPr>
          <p:cNvPr id="136" name="Google Shape;136;p19"/>
          <p:cNvSpPr txBox="1"/>
          <p:nvPr/>
        </p:nvSpPr>
        <p:spPr>
          <a:xfrm>
            <a:off x="389075" y="560100"/>
            <a:ext cx="962100" cy="56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lt1"/>
                </a:solidFill>
                <a:latin typeface="Roboto"/>
                <a:ea typeface="Roboto"/>
                <a:cs typeface="Roboto"/>
                <a:sym typeface="Roboto"/>
              </a:rPr>
              <a:t>Cavalry Website</a:t>
            </a:r>
            <a:endParaRPr sz="1500">
              <a:solidFill>
                <a:schemeClr val="lt1"/>
              </a:solidFill>
              <a:latin typeface="Roboto"/>
              <a:ea typeface="Roboto"/>
              <a:cs typeface="Roboto"/>
              <a:sym typeface="Roboto"/>
            </a:endParaRPr>
          </a:p>
        </p:txBody>
      </p:sp>
      <p:pic>
        <p:nvPicPr>
          <p:cNvPr id="137" name="Google Shape;137;p19"/>
          <p:cNvPicPr preferRelativeResize="0"/>
          <p:nvPr/>
        </p:nvPicPr>
        <p:blipFill>
          <a:blip r:embed="rId6">
            <a:alphaModFix/>
          </a:blip>
          <a:stretch>
            <a:fillRect/>
          </a:stretch>
        </p:blipFill>
        <p:spPr>
          <a:xfrm>
            <a:off x="3274675" y="0"/>
            <a:ext cx="5869325" cy="51434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