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Robot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.fntdata"/><Relationship Id="rId11" Type="http://schemas.openxmlformats.org/officeDocument/2006/relationships/slide" Target="slides/slide5.xml"/><Relationship Id="rId22" Type="http://schemas.openxmlformats.org/officeDocument/2006/relationships/font" Target="fonts/Roboto-boldItalic.fntdata"/><Relationship Id="rId10" Type="http://schemas.openxmlformats.org/officeDocument/2006/relationships/slide" Target="slides/slide4.xml"/><Relationship Id="rId21" Type="http://schemas.openxmlformats.org/officeDocument/2006/relationships/font" Target="fonts/Roboto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font" Target="fonts/Roboto-regular.fnt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fd3798447a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fd3798447a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fd3798447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fd3798447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c6f73a04f_0_4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c6f73a04f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c6f73a04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c6f73a0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b07454db32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b07454db3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1c75c47fa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f1c75c47f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ef7929760a_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ef7929760a_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ef4a95a144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ef4a95a144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ef50ec8ab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ef50ec8ab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ef7929760a_8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ef7929760a_8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fd3798447a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fd3798447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9" name="Google Shape;69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0" name="Google Shape;70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3" name="Google Shape;83;p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0" name="Google Shape;90;p2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1" name="Google Shape;91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4" name="Google Shape;9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8" name="Google Shape;98;p2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9" name="Google Shape;99;p2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0" name="Google Shape;100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03" name="Google Shape;103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6" name="Google Shape;106;p2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D9EAD3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5" name="Google Shape;65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6" name="Google Shape;66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9.png"/><Relationship Id="rId4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26.png"/><Relationship Id="rId5" Type="http://schemas.openxmlformats.org/officeDocument/2006/relationships/image" Target="../media/image2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hyperlink" Target="mailto:office@cavalryprimary.org" TargetMode="External"/><Relationship Id="rId4" Type="http://schemas.openxmlformats.org/officeDocument/2006/relationships/image" Target="../media/image32.png"/><Relationship Id="rId5" Type="http://schemas.openxmlformats.org/officeDocument/2006/relationships/image" Target="../media/image24.jpg"/><Relationship Id="rId6" Type="http://schemas.openxmlformats.org/officeDocument/2006/relationships/image" Target="../media/image2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2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0.jpg"/><Relationship Id="rId4" Type="http://schemas.openxmlformats.org/officeDocument/2006/relationships/image" Target="../media/image13.png"/><Relationship Id="rId5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jpg"/><Relationship Id="rId10" Type="http://schemas.openxmlformats.org/officeDocument/2006/relationships/image" Target="../media/image11.jpg"/><Relationship Id="rId13" Type="http://schemas.openxmlformats.org/officeDocument/2006/relationships/image" Target="../media/image23.jpg"/><Relationship Id="rId1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1.jpg"/><Relationship Id="rId9" Type="http://schemas.openxmlformats.org/officeDocument/2006/relationships/image" Target="../media/image8.jpg"/><Relationship Id="rId5" Type="http://schemas.openxmlformats.org/officeDocument/2006/relationships/image" Target="../media/image31.png"/><Relationship Id="rId6" Type="http://schemas.openxmlformats.org/officeDocument/2006/relationships/image" Target="../media/image28.png"/><Relationship Id="rId7" Type="http://schemas.openxmlformats.org/officeDocument/2006/relationships/image" Target="../media/image3.png"/><Relationship Id="rId8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247" y="152399"/>
            <a:ext cx="1930629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0875" y="152400"/>
            <a:ext cx="682457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6"/>
          <p:cNvSpPr txBox="1"/>
          <p:nvPr>
            <p:ph idx="1" type="subTitle"/>
          </p:nvPr>
        </p:nvSpPr>
        <p:spPr>
          <a:xfrm>
            <a:off x="4277950" y="1381000"/>
            <a:ext cx="32850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26th June 2026</a:t>
            </a:r>
            <a:endParaRPr sz="2400"/>
          </a:p>
        </p:txBody>
      </p:sp>
      <p:pic>
        <p:nvPicPr>
          <p:cNvPr id="117" name="Google Shape;117;p26" title="a60ee420-c647-4341-9e40-994a016c476b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00875" y="1467150"/>
            <a:ext cx="6824576" cy="3559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938" y="152400"/>
            <a:ext cx="3130916" cy="241935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5"/>
          <p:cNvSpPr txBox="1"/>
          <p:nvPr/>
        </p:nvSpPr>
        <p:spPr>
          <a:xfrm>
            <a:off x="152400" y="2571750"/>
            <a:ext cx="3534000" cy="24195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We are aiming for 97% attendance. 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This week, our classes with the highest attendance are…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KS1 - Class 4  91.33%  </a:t>
            </a:r>
            <a:b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KS2 - Class 7  95.36% 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277BD"/>
                </a:solidFill>
                <a:latin typeface="Roboto"/>
                <a:ea typeface="Roboto"/>
                <a:cs typeface="Roboto"/>
                <a:sym typeface="Roboto"/>
              </a:rPr>
              <a:t>WELL DONE</a:t>
            </a:r>
            <a:endParaRPr sz="1800">
              <a:solidFill>
                <a:srgbClr val="0277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" name="Google Shape;192;p35"/>
          <p:cNvSpPr txBox="1"/>
          <p:nvPr/>
        </p:nvSpPr>
        <p:spPr>
          <a:xfrm>
            <a:off x="0" y="421481"/>
            <a:ext cx="18861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3" name="Google Shape;193;p35"/>
          <p:cNvSpPr txBox="1"/>
          <p:nvPr/>
        </p:nvSpPr>
        <p:spPr>
          <a:xfrm>
            <a:off x="3961550" y="225600"/>
            <a:ext cx="4913100" cy="5676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Roboto"/>
                <a:ea typeface="Roboto"/>
                <a:cs typeface="Roboto"/>
                <a:sym typeface="Roboto"/>
              </a:rPr>
              <a:t>GREAT TALKING…</a:t>
            </a:r>
            <a:endParaRPr b="1" sz="18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94" name="Google Shape;194;p35"/>
          <p:cNvGrpSpPr/>
          <p:nvPr/>
        </p:nvGrpSpPr>
        <p:grpSpPr>
          <a:xfrm>
            <a:off x="5008122" y="885275"/>
            <a:ext cx="3937559" cy="4229500"/>
            <a:chOff x="4671000" y="885275"/>
            <a:chExt cx="4203650" cy="4229500"/>
          </a:xfrm>
        </p:grpSpPr>
        <p:pic>
          <p:nvPicPr>
            <p:cNvPr id="195" name="Google Shape;195;p35" title="images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74825" y="885275"/>
              <a:ext cx="2599825" cy="40454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6" name="Google Shape;196;p35"/>
            <p:cNvSpPr txBox="1"/>
            <p:nvPr/>
          </p:nvSpPr>
          <p:spPr>
            <a:xfrm>
              <a:off x="4671000" y="4375875"/>
              <a:ext cx="3984300" cy="7389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Roboto"/>
                  <a:ea typeface="Roboto"/>
                  <a:cs typeface="Roboto"/>
                  <a:sym typeface="Roboto"/>
                </a:rPr>
                <a:t>Can you think of your own questions?</a:t>
              </a:r>
              <a:endParaRPr sz="18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97" name="Google Shape;197;p35"/>
          <p:cNvSpPr txBox="1"/>
          <p:nvPr/>
        </p:nvSpPr>
        <p:spPr>
          <a:xfrm>
            <a:off x="3776457" y="951052"/>
            <a:ext cx="2768100" cy="34779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This food week, try asking these questions to your child. Make sure you model your own answer for them to see such as </a:t>
            </a:r>
            <a:br>
              <a:rPr lang="en" sz="1800">
                <a:latin typeface="Roboto"/>
                <a:ea typeface="Roboto"/>
                <a:cs typeface="Roboto"/>
                <a:sym typeface="Roboto"/>
              </a:rPr>
            </a:br>
            <a:r>
              <a:rPr lang="en" sz="1800">
                <a:latin typeface="Roboto"/>
                <a:ea typeface="Roboto"/>
                <a:cs typeface="Roboto"/>
                <a:sym typeface="Roboto"/>
              </a:rPr>
              <a:t>“I would rather eat breakfast for dinner because I love cereal, especially weetabix with blueberries and banana on top!”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422672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1117" y="152400"/>
            <a:ext cx="48387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6"/>
          <p:cNvSpPr txBox="1"/>
          <p:nvPr/>
        </p:nvSpPr>
        <p:spPr>
          <a:xfrm>
            <a:off x="467375" y="1398900"/>
            <a:ext cx="3107700" cy="3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Rec Vision Screening	Tuesday 30th June 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Swimming Gala   Thursday 2nd July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Yr 3 Burwell House  8th - 10th July</a:t>
            </a:r>
            <a:endParaRPr sz="1200">
              <a:highlight>
                <a:srgbClr val="00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Yr 1 Church Farm trip 	2nd July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Summer Concert Wed 1st July 1:30-3pm	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Jump up Day Tuesday 14th July 9.30-10.30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Summer Fair Wednesday 15th July 2-4pm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Reception trip to Sandringham  16th July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rgbClr val="CFE2F3"/>
                </a:highlight>
                <a:latin typeface="Calibri"/>
                <a:ea typeface="Calibri"/>
                <a:cs typeface="Calibri"/>
                <a:sym typeface="Calibri"/>
              </a:rPr>
              <a:t>Last day of term   Friday 17th July - whole school picnic </a:t>
            </a:r>
            <a:endParaRPr b="1" sz="1200">
              <a:highlight>
                <a:srgbClr val="E6B8A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rgbClr val="E6B8AF"/>
                </a:highlight>
                <a:latin typeface="Calibri"/>
                <a:ea typeface="Calibri"/>
                <a:cs typeface="Calibri"/>
                <a:sym typeface="Calibri"/>
              </a:rPr>
              <a:t>Training Day    Monday 20th July - SCHOOL AND NURSERY CLOSED</a:t>
            </a:r>
            <a:endParaRPr b="1"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                                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4114800" rtl="0" algn="l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 </a:t>
            </a: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5" name="Google Shape;205;p36" title="images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54500" y="1589875"/>
            <a:ext cx="2651950" cy="321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7"/>
          <p:cNvSpPr txBox="1"/>
          <p:nvPr>
            <p:ph idx="1" type="body"/>
          </p:nvPr>
        </p:nvSpPr>
        <p:spPr>
          <a:xfrm>
            <a:off x="226075" y="1452950"/>
            <a:ext cx="2808000" cy="3163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Contact us: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Cavalry Primary School</a:t>
            </a:r>
            <a:br>
              <a:rPr lang="en" sz="1400"/>
            </a:br>
            <a:r>
              <a:rPr lang="en" sz="1400"/>
              <a:t>Cavalry Drive</a:t>
            </a:r>
            <a:br>
              <a:rPr lang="en" sz="1400"/>
            </a:br>
            <a:r>
              <a:rPr lang="en" sz="1400"/>
              <a:t>March</a:t>
            </a:r>
            <a:br>
              <a:rPr lang="en" sz="1400"/>
            </a:br>
            <a:r>
              <a:rPr lang="en" sz="1400"/>
              <a:t>Cambridgeshire</a:t>
            </a:r>
            <a:br>
              <a:rPr lang="en" sz="1400"/>
            </a:br>
            <a:r>
              <a:rPr lang="en" sz="1400"/>
              <a:t>PE15 9EQ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 u="sng">
                <a:hlinkClick r:id="rId3"/>
              </a:rPr>
              <a:t>office@cavalryprimary.org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Tel: 01354 652814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9FAFB"/>
              </a:solidFill>
              <a:highlight>
                <a:srgbClr val="0F1C59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 </a:t>
            </a:r>
            <a:endParaRPr sz="1400"/>
          </a:p>
        </p:txBody>
      </p:sp>
      <p:pic>
        <p:nvPicPr>
          <p:cNvPr descr="Black and white upward shot of Golden Gate Bridge" id="211" name="Google Shape;211;p37"/>
          <p:cNvPicPr preferRelativeResize="0"/>
          <p:nvPr/>
        </p:nvPicPr>
        <p:blipFill rotWithShape="1">
          <a:blip r:embed="rId4">
            <a:alphaModFix/>
          </a:blip>
          <a:srcRect b="0" l="19072" r="4854" t="10"/>
          <a:stretch/>
        </p:blipFill>
        <p:spPr>
          <a:xfrm>
            <a:off x="3274676" y="0"/>
            <a:ext cx="5869325" cy="5143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277850" y="238675"/>
            <a:ext cx="1150651" cy="1095299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7"/>
          <p:cNvSpPr txBox="1"/>
          <p:nvPr/>
        </p:nvSpPr>
        <p:spPr>
          <a:xfrm>
            <a:off x="389075" y="560100"/>
            <a:ext cx="9621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Cavalry Website</a:t>
            </a:r>
            <a:endParaRPr sz="15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4" name="Google Shape;214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74675" y="0"/>
            <a:ext cx="586932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261627" cy="10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7"/>
          <p:cNvSpPr txBox="1"/>
          <p:nvPr/>
        </p:nvSpPr>
        <p:spPr>
          <a:xfrm>
            <a:off x="1521975" y="471950"/>
            <a:ext cx="15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Food Festival</a:t>
            </a:r>
            <a:endParaRPr/>
          </a:p>
        </p:txBody>
      </p:sp>
      <p:pic>
        <p:nvPicPr>
          <p:cNvPr id="124" name="Google Shape;12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0"/>
            <a:ext cx="8840080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261627" cy="10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8"/>
          <p:cNvSpPr txBox="1"/>
          <p:nvPr/>
        </p:nvSpPr>
        <p:spPr>
          <a:xfrm>
            <a:off x="1521975" y="471950"/>
            <a:ext cx="1943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Food Festival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1" name="Google Shape;13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432" y="76200"/>
            <a:ext cx="8777141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9"/>
          <p:cNvSpPr txBox="1"/>
          <p:nvPr>
            <p:ph type="title"/>
          </p:nvPr>
        </p:nvSpPr>
        <p:spPr>
          <a:xfrm>
            <a:off x="242675" y="291725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Year 1 </a:t>
            </a:r>
            <a:endParaRPr/>
          </a:p>
        </p:txBody>
      </p:sp>
      <p:pic>
        <p:nvPicPr>
          <p:cNvPr id="137" name="Google Shape;13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13576"/>
            <a:ext cx="2008151" cy="2677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0947" y="119900"/>
            <a:ext cx="2191251" cy="224937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9"/>
          <p:cNvSpPr txBox="1"/>
          <p:nvPr/>
        </p:nvSpPr>
        <p:spPr>
          <a:xfrm>
            <a:off x="2501625" y="937575"/>
            <a:ext cx="3342600" cy="21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0" name="Google Shape;14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70125" y="502475"/>
            <a:ext cx="2405604" cy="246942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9"/>
          <p:cNvSpPr txBox="1"/>
          <p:nvPr/>
        </p:nvSpPr>
        <p:spPr>
          <a:xfrm>
            <a:off x="2844175" y="3250075"/>
            <a:ext cx="5781900" cy="154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On Backpack day we had great fun making dens, making and eating fruit kebabs, getting crafty and pond dipping! The children had conversations about where the different fruit came from.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0"/>
          <p:cNvSpPr txBox="1"/>
          <p:nvPr>
            <p:ph type="title"/>
          </p:nvPr>
        </p:nvSpPr>
        <p:spPr>
          <a:xfrm>
            <a:off x="64725" y="46825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98836"/>
            <a:ext cx="8991600" cy="4945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7617"/>
            <a:ext cx="8671158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720" y="111269"/>
            <a:ext cx="855212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755742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34"/>
          <p:cNvGrpSpPr/>
          <p:nvPr/>
        </p:nvGrpSpPr>
        <p:grpSpPr>
          <a:xfrm>
            <a:off x="152400" y="0"/>
            <a:ext cx="8839200" cy="5143500"/>
            <a:chOff x="152400" y="0"/>
            <a:chExt cx="8839200" cy="5143500"/>
          </a:xfrm>
        </p:grpSpPr>
        <p:pic>
          <p:nvPicPr>
            <p:cNvPr id="168" name="Google Shape;168;p3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" y="152400"/>
              <a:ext cx="826700" cy="48387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9" name="Google Shape;169;p34"/>
            <p:cNvSpPr txBox="1"/>
            <p:nvPr/>
          </p:nvSpPr>
          <p:spPr>
            <a:xfrm>
              <a:off x="1148975" y="152400"/>
              <a:ext cx="3238500" cy="20625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00000"/>
                  </a:solidFill>
                </a:rPr>
                <a:t>Word Wizard</a:t>
              </a:r>
              <a:r>
                <a:rPr b="1" lang="en" sz="1800"/>
                <a:t> Winners</a:t>
              </a:r>
              <a:r>
                <a:rPr b="1" lang="en" sz="1800">
                  <a:solidFill>
                    <a:srgbClr val="000000"/>
                  </a:solidFill>
                </a:rPr>
                <a:t>: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3 - Class 8 (126,238)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4 - Class 10 (187,735)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5 - Class 12 (288,280)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6 - Class 13 (382, 065)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</p:txBody>
        </p:sp>
        <p:pic>
          <p:nvPicPr>
            <p:cNvPr id="170" name="Google Shape;170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24900" y="1607971"/>
              <a:ext cx="397705" cy="60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3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145575" y="2249800"/>
              <a:ext cx="3260402" cy="2880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3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277100" y="0"/>
              <a:ext cx="17145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3" name="Google Shape;173;p34"/>
            <p:cNvSpPr txBox="1"/>
            <p:nvPr/>
          </p:nvSpPr>
          <p:spPr>
            <a:xfrm>
              <a:off x="4557350" y="152400"/>
              <a:ext cx="2597100" cy="3829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174" name="Google Shape;174;p3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603412" y="229087"/>
              <a:ext cx="2457500" cy="760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" name="Google Shape;175;p34"/>
            <p:cNvSpPr txBox="1"/>
            <p:nvPr/>
          </p:nvSpPr>
          <p:spPr>
            <a:xfrm>
              <a:off x="4690700" y="989450"/>
              <a:ext cx="2274300" cy="2880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latin typeface="Roboto"/>
                  <a:ea typeface="Roboto"/>
                  <a:cs typeface="Roboto"/>
                  <a:sym typeface="Roboto"/>
                </a:rPr>
                <a:t>Fred says ‘Well done’ to Mrs Darnell’s phonics group, you’ve been working hard to read your red words speedily! </a:t>
              </a:r>
              <a:endParaRPr sz="17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6" name="Google Shape;176;p34"/>
            <p:cNvSpPr txBox="1"/>
            <p:nvPr/>
          </p:nvSpPr>
          <p:spPr>
            <a:xfrm>
              <a:off x="2524900" y="3149750"/>
              <a:ext cx="1402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7" name="Google Shape;177;p34"/>
          <p:cNvSpPr txBox="1"/>
          <p:nvPr/>
        </p:nvSpPr>
        <p:spPr>
          <a:xfrm>
            <a:off x="1500450" y="3200200"/>
            <a:ext cx="2619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8" name="Google Shape;178;p34"/>
          <p:cNvSpPr txBox="1"/>
          <p:nvPr/>
        </p:nvSpPr>
        <p:spPr>
          <a:xfrm>
            <a:off x="1265650" y="2932500"/>
            <a:ext cx="3103800" cy="22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These books about gardens and growing?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9" name="Google Shape;179;p34"/>
          <p:cNvSpPr txBox="1"/>
          <p:nvPr/>
        </p:nvSpPr>
        <p:spPr>
          <a:xfrm>
            <a:off x="7230000" y="739225"/>
            <a:ext cx="1845000" cy="26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bout insects and habitats</a:t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0" name="Google Shape;180;p34" title="download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22422" y="1296825"/>
            <a:ext cx="1660150" cy="165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4" title="download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96876" y="2982686"/>
            <a:ext cx="1660150" cy="2110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4" title="download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736725" y="2949587"/>
            <a:ext cx="1660150" cy="217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4" title="715FI3-OoWL._AC_UL900_SR615,900_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30225" y="3299600"/>
            <a:ext cx="1316251" cy="182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4" title="download.jp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690563" y="3473675"/>
            <a:ext cx="1930869" cy="165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4" title="download.jp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246475" y="3299601"/>
            <a:ext cx="1468755" cy="182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