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d2510f27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d2510f27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7ca257bf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7ca257bf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198a52f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d198a52f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cb15a7b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cb15a7b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ea9eea7c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fea9eea7c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4.jpg"/><Relationship Id="rId10" Type="http://schemas.openxmlformats.org/officeDocument/2006/relationships/image" Target="../media/image2.png"/><Relationship Id="rId9" Type="http://schemas.openxmlformats.org/officeDocument/2006/relationships/image" Target="../media/image10.jpg"/><Relationship Id="rId5" Type="http://schemas.openxmlformats.org/officeDocument/2006/relationships/image" Target="../media/image21.jpg"/><Relationship Id="rId6" Type="http://schemas.openxmlformats.org/officeDocument/2006/relationships/image" Target="../media/image4.jpg"/><Relationship Id="rId7" Type="http://schemas.openxmlformats.org/officeDocument/2006/relationships/image" Target="../media/image14.jpg"/><Relationship Id="rId8"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5.jpg"/><Relationship Id="rId4" Type="http://schemas.openxmlformats.org/officeDocument/2006/relationships/image" Target="../media/image23.jpg"/><Relationship Id="rId5" Type="http://schemas.openxmlformats.org/officeDocument/2006/relationships/image" Target="../media/image27.jpg"/><Relationship Id="rId6"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20.png"/><Relationship Id="rId5" Type="http://schemas.openxmlformats.org/officeDocument/2006/relationships/image" Target="../media/image18.jp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4.jp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74200" y="256925"/>
            <a:ext cx="8566500" cy="796200"/>
          </a:xfrm>
          <a:prstGeom prst="roundRect">
            <a:avLst>
              <a:gd fmla="val 16667" name="adj"/>
            </a:avLst>
          </a:prstGeom>
          <a:solidFill>
            <a:srgbClr val="0097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578500" y="324125"/>
            <a:ext cx="81579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3100">
                <a:solidFill>
                  <a:schemeClr val="lt1"/>
                </a:solidFill>
              </a:rPr>
              <a:t>Cavalry Newsletter 13.05.2024</a:t>
            </a:r>
            <a:endParaRPr/>
          </a:p>
        </p:txBody>
      </p:sp>
      <p:pic>
        <p:nvPicPr>
          <p:cNvPr id="56" name="Google Shape;56;p13"/>
          <p:cNvPicPr preferRelativeResize="0"/>
          <p:nvPr/>
        </p:nvPicPr>
        <p:blipFill>
          <a:blip r:embed="rId3">
            <a:alphaModFix/>
          </a:blip>
          <a:stretch>
            <a:fillRect/>
          </a:stretch>
        </p:blipFill>
        <p:spPr>
          <a:xfrm>
            <a:off x="7955825" y="371588"/>
            <a:ext cx="780575" cy="566875"/>
          </a:xfrm>
          <a:prstGeom prst="rect">
            <a:avLst/>
          </a:prstGeom>
          <a:noFill/>
          <a:ln>
            <a:noFill/>
          </a:ln>
        </p:spPr>
      </p:pic>
      <p:pic>
        <p:nvPicPr>
          <p:cNvPr id="57" name="Google Shape;57;p13"/>
          <p:cNvPicPr preferRelativeResize="0"/>
          <p:nvPr/>
        </p:nvPicPr>
        <p:blipFill rotWithShape="1">
          <a:blip r:embed="rId4">
            <a:alphaModFix/>
          </a:blip>
          <a:srcRect b="4758" l="0" r="13919" t="4785"/>
          <a:stretch/>
        </p:blipFill>
        <p:spPr>
          <a:xfrm rot="5400000">
            <a:off x="806724" y="398212"/>
            <a:ext cx="651725" cy="513627"/>
          </a:xfrm>
          <a:prstGeom prst="rect">
            <a:avLst/>
          </a:prstGeom>
          <a:noFill/>
          <a:ln>
            <a:noFill/>
          </a:ln>
        </p:spPr>
      </p:pic>
      <p:sp>
        <p:nvSpPr>
          <p:cNvPr id="58" name="Google Shape;58;p13"/>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9" name="Google Shape;59;p13"/>
          <p:cNvSpPr txBox="1"/>
          <p:nvPr/>
        </p:nvSpPr>
        <p:spPr>
          <a:xfrm>
            <a:off x="155425" y="985925"/>
            <a:ext cx="865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2000"/>
          </a:p>
        </p:txBody>
      </p:sp>
      <p:sp>
        <p:nvSpPr>
          <p:cNvPr id="60" name="Google Shape;60;p13"/>
          <p:cNvSpPr txBox="1"/>
          <p:nvPr/>
        </p:nvSpPr>
        <p:spPr>
          <a:xfrm>
            <a:off x="3539875" y="1391275"/>
            <a:ext cx="261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p>
        </p:txBody>
      </p:sp>
      <p:sp>
        <p:nvSpPr>
          <p:cNvPr id="61" name="Google Shape;61;p13"/>
          <p:cNvSpPr txBox="1"/>
          <p:nvPr/>
        </p:nvSpPr>
        <p:spPr>
          <a:xfrm>
            <a:off x="394525" y="984250"/>
            <a:ext cx="8652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just">
              <a:spcBef>
                <a:spcPts val="0"/>
              </a:spcBef>
              <a:spcAft>
                <a:spcPts val="0"/>
              </a:spcAft>
              <a:buNone/>
            </a:pPr>
            <a:r>
              <a:t/>
            </a:r>
            <a:endParaRPr sz="1600">
              <a:solidFill>
                <a:schemeClr val="dk1"/>
              </a:solidFill>
            </a:endParaRPr>
          </a:p>
          <a:p>
            <a:pPr indent="0" lvl="0" marL="0" rtl="0" algn="just">
              <a:spcBef>
                <a:spcPts val="0"/>
              </a:spcBef>
              <a:spcAft>
                <a:spcPts val="0"/>
              </a:spcAft>
              <a:buNone/>
            </a:pPr>
            <a:r>
              <a:t/>
            </a:r>
            <a:endParaRPr sz="1600">
              <a:solidFill>
                <a:schemeClr val="dk1"/>
              </a:solidFill>
            </a:endParaRPr>
          </a:p>
        </p:txBody>
      </p:sp>
      <p:sp>
        <p:nvSpPr>
          <p:cNvPr id="62" name="Google Shape;62;p13"/>
          <p:cNvSpPr txBox="1"/>
          <p:nvPr/>
        </p:nvSpPr>
        <p:spPr>
          <a:xfrm flipH="1">
            <a:off x="198625" y="1124525"/>
            <a:ext cx="8566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000">
                <a:solidFill>
                  <a:schemeClr val="dk1"/>
                </a:solidFill>
              </a:rPr>
              <a:t>Last week in Nursery</a:t>
            </a:r>
            <a:endParaRPr sz="2000">
              <a:solidFill>
                <a:schemeClr val="dk1"/>
              </a:solidFill>
            </a:endParaRPr>
          </a:p>
        </p:txBody>
      </p:sp>
      <p:sp>
        <p:nvSpPr>
          <p:cNvPr id="63" name="Google Shape;63;p13"/>
          <p:cNvSpPr txBox="1"/>
          <p:nvPr/>
        </p:nvSpPr>
        <p:spPr>
          <a:xfrm>
            <a:off x="337775" y="1586225"/>
            <a:ext cx="5704500" cy="3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64" name="Google Shape;64;p13" title="DSC02875.JPG"/>
          <p:cNvPicPr preferRelativeResize="0"/>
          <p:nvPr/>
        </p:nvPicPr>
        <p:blipFill>
          <a:blip r:embed="rId5">
            <a:alphaModFix/>
          </a:blip>
          <a:stretch>
            <a:fillRect/>
          </a:stretch>
        </p:blipFill>
        <p:spPr>
          <a:xfrm>
            <a:off x="268650" y="1688524"/>
            <a:ext cx="2497975" cy="1874400"/>
          </a:xfrm>
          <a:prstGeom prst="rect">
            <a:avLst/>
          </a:prstGeom>
          <a:noFill/>
          <a:ln>
            <a:noFill/>
          </a:ln>
        </p:spPr>
      </p:pic>
      <p:pic>
        <p:nvPicPr>
          <p:cNvPr id="65" name="Google Shape;65;p13" title="DSC02878.JPG"/>
          <p:cNvPicPr preferRelativeResize="0"/>
          <p:nvPr/>
        </p:nvPicPr>
        <p:blipFill>
          <a:blip r:embed="rId6">
            <a:alphaModFix/>
          </a:blip>
          <a:stretch>
            <a:fillRect/>
          </a:stretch>
        </p:blipFill>
        <p:spPr>
          <a:xfrm>
            <a:off x="6426125" y="1203650"/>
            <a:ext cx="1726245" cy="1295324"/>
          </a:xfrm>
          <a:prstGeom prst="rect">
            <a:avLst/>
          </a:prstGeom>
          <a:noFill/>
          <a:ln>
            <a:noFill/>
          </a:ln>
        </p:spPr>
      </p:pic>
      <p:pic>
        <p:nvPicPr>
          <p:cNvPr id="66" name="Google Shape;66;p13" title="DSC02882.JPG"/>
          <p:cNvPicPr preferRelativeResize="0"/>
          <p:nvPr/>
        </p:nvPicPr>
        <p:blipFill>
          <a:blip r:embed="rId7">
            <a:alphaModFix/>
          </a:blip>
          <a:stretch>
            <a:fillRect/>
          </a:stretch>
        </p:blipFill>
        <p:spPr>
          <a:xfrm>
            <a:off x="3671288" y="3325540"/>
            <a:ext cx="1695924" cy="1272561"/>
          </a:xfrm>
          <a:prstGeom prst="rect">
            <a:avLst/>
          </a:prstGeom>
          <a:noFill/>
          <a:ln>
            <a:noFill/>
          </a:ln>
        </p:spPr>
      </p:pic>
      <p:pic>
        <p:nvPicPr>
          <p:cNvPr id="67" name="Google Shape;67;p13" title="DSC02889.JPG"/>
          <p:cNvPicPr preferRelativeResize="0"/>
          <p:nvPr/>
        </p:nvPicPr>
        <p:blipFill>
          <a:blip r:embed="rId8">
            <a:alphaModFix/>
          </a:blip>
          <a:stretch>
            <a:fillRect/>
          </a:stretch>
        </p:blipFill>
        <p:spPr>
          <a:xfrm>
            <a:off x="5642125" y="2971450"/>
            <a:ext cx="1462351" cy="1102476"/>
          </a:xfrm>
          <a:prstGeom prst="rect">
            <a:avLst/>
          </a:prstGeom>
          <a:noFill/>
          <a:ln>
            <a:noFill/>
          </a:ln>
        </p:spPr>
      </p:pic>
      <p:sp>
        <p:nvSpPr>
          <p:cNvPr id="68" name="Google Shape;68;p13"/>
          <p:cNvSpPr txBox="1"/>
          <p:nvPr/>
        </p:nvSpPr>
        <p:spPr>
          <a:xfrm>
            <a:off x="0" y="3574500"/>
            <a:ext cx="3737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2"/>
                </a:solidFill>
              </a:rPr>
              <a:t>We’ve had a new arrival in the bark area! This new bike shed creates a space for Nursery to store their bikes but also a nice shaded area for small world and role play activities.The children have really enjoyed exploring this new area</a:t>
            </a:r>
            <a:endParaRPr sz="1500">
              <a:solidFill>
                <a:schemeClr val="dk2"/>
              </a:solidFill>
            </a:endParaRPr>
          </a:p>
        </p:txBody>
      </p:sp>
      <p:sp>
        <p:nvSpPr>
          <p:cNvPr id="69" name="Google Shape;69;p13"/>
          <p:cNvSpPr txBox="1"/>
          <p:nvPr/>
        </p:nvSpPr>
        <p:spPr>
          <a:xfrm>
            <a:off x="2850550" y="1249175"/>
            <a:ext cx="3613800" cy="15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rPr>
              <a:t>We have been learning about people who help us. Last week we focused on the police, fire and </a:t>
            </a:r>
            <a:r>
              <a:rPr lang="en-GB" sz="1500">
                <a:solidFill>
                  <a:schemeClr val="dk2"/>
                </a:solidFill>
              </a:rPr>
              <a:t>ambulance services</a:t>
            </a:r>
            <a:r>
              <a:rPr lang="en-GB" sz="1500">
                <a:solidFill>
                  <a:schemeClr val="dk2"/>
                </a:solidFill>
              </a:rPr>
              <a:t>. We’ve had firefighters using spray bottles to put out the fire, nurses bandaging up patients and children turning a cardboard box into various </a:t>
            </a:r>
            <a:r>
              <a:rPr lang="en-GB" sz="1500">
                <a:solidFill>
                  <a:schemeClr val="dk2"/>
                </a:solidFill>
              </a:rPr>
              <a:t>emergency</a:t>
            </a:r>
            <a:r>
              <a:rPr lang="en-GB" sz="1500">
                <a:solidFill>
                  <a:schemeClr val="dk2"/>
                </a:solidFill>
              </a:rPr>
              <a:t> </a:t>
            </a:r>
            <a:r>
              <a:rPr lang="en-GB" sz="1500">
                <a:solidFill>
                  <a:schemeClr val="dk2"/>
                </a:solidFill>
              </a:rPr>
              <a:t>vehicles</a:t>
            </a:r>
            <a:r>
              <a:rPr lang="en-GB" sz="1500">
                <a:solidFill>
                  <a:schemeClr val="dk2"/>
                </a:solidFill>
              </a:rPr>
              <a:t>!</a:t>
            </a:r>
            <a:endParaRPr sz="1500">
              <a:solidFill>
                <a:schemeClr val="dk2"/>
              </a:solidFill>
            </a:endParaRPr>
          </a:p>
        </p:txBody>
      </p:sp>
      <p:pic>
        <p:nvPicPr>
          <p:cNvPr id="70" name="Google Shape;70;p13" title="DSC00924.JPG"/>
          <p:cNvPicPr preferRelativeResize="0"/>
          <p:nvPr/>
        </p:nvPicPr>
        <p:blipFill>
          <a:blip r:embed="rId9">
            <a:alphaModFix/>
          </a:blip>
          <a:stretch>
            <a:fillRect/>
          </a:stretch>
        </p:blipFill>
        <p:spPr>
          <a:xfrm>
            <a:off x="7326687" y="2626738"/>
            <a:ext cx="1614019" cy="1211101"/>
          </a:xfrm>
          <a:prstGeom prst="rect">
            <a:avLst/>
          </a:prstGeom>
          <a:noFill/>
          <a:ln>
            <a:noFill/>
          </a:ln>
        </p:spPr>
      </p:pic>
      <p:sp>
        <p:nvSpPr>
          <p:cNvPr id="71" name="Google Shape;71;p13"/>
          <p:cNvSpPr txBox="1"/>
          <p:nvPr/>
        </p:nvSpPr>
        <p:spPr>
          <a:xfrm>
            <a:off x="5419950" y="4036200"/>
            <a:ext cx="3894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chemeClr val="dk2"/>
                </a:solidFill>
              </a:rPr>
              <a:t>Outside the children have been creating </a:t>
            </a:r>
            <a:r>
              <a:rPr lang="en-GB" sz="1500">
                <a:solidFill>
                  <a:schemeClr val="dk2"/>
                </a:solidFill>
              </a:rPr>
              <a:t>emergency</a:t>
            </a:r>
            <a:r>
              <a:rPr lang="en-GB" sz="1500">
                <a:solidFill>
                  <a:schemeClr val="dk2"/>
                </a:solidFill>
              </a:rPr>
              <a:t> </a:t>
            </a:r>
            <a:r>
              <a:rPr lang="en-GB" sz="1500">
                <a:solidFill>
                  <a:schemeClr val="dk2"/>
                </a:solidFill>
              </a:rPr>
              <a:t>vehicles</a:t>
            </a:r>
            <a:r>
              <a:rPr lang="en-GB" sz="1500">
                <a:solidFill>
                  <a:schemeClr val="dk2"/>
                </a:solidFill>
              </a:rPr>
              <a:t> with the crates and tyres and designing their own detective badges to use for their role play.</a:t>
            </a:r>
            <a:endParaRPr sz="1500">
              <a:solidFill>
                <a:schemeClr val="dk2"/>
              </a:solidFill>
            </a:endParaRPr>
          </a:p>
        </p:txBody>
      </p:sp>
      <p:pic>
        <p:nvPicPr>
          <p:cNvPr id="72" name="Google Shape;72;p13" title="Firefighter with flames | Free SVG"/>
          <p:cNvPicPr preferRelativeResize="0"/>
          <p:nvPr/>
        </p:nvPicPr>
        <p:blipFill>
          <a:blip r:embed="rId10">
            <a:alphaModFix/>
          </a:blip>
          <a:stretch>
            <a:fillRect/>
          </a:stretch>
        </p:blipFill>
        <p:spPr>
          <a:xfrm>
            <a:off x="4000750" y="4326745"/>
            <a:ext cx="1036975" cy="1036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nvSpPr>
        <p:spPr>
          <a:xfrm>
            <a:off x="578500" y="324125"/>
            <a:ext cx="8157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a:p>
        </p:txBody>
      </p:sp>
      <p:sp>
        <p:nvSpPr>
          <p:cNvPr id="78" name="Google Shape;78;p14"/>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rgbClr val="FF00FF"/>
              </a:highlight>
            </a:endParaRPr>
          </a:p>
        </p:txBody>
      </p:sp>
      <p:sp>
        <p:nvSpPr>
          <p:cNvPr id="79" name="Google Shape;79;p14"/>
          <p:cNvSpPr txBox="1"/>
          <p:nvPr/>
        </p:nvSpPr>
        <p:spPr>
          <a:xfrm>
            <a:off x="212225" y="94400"/>
            <a:ext cx="7078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dk1"/>
                </a:solidFill>
              </a:rPr>
              <a:t>Last week in Year 1:</a:t>
            </a:r>
            <a:endParaRPr b="1" sz="20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80" name="Google Shape;80;p14"/>
          <p:cNvSpPr txBox="1"/>
          <p:nvPr/>
        </p:nvSpPr>
        <p:spPr>
          <a:xfrm>
            <a:off x="212225" y="1581950"/>
            <a:ext cx="350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sp>
        <p:nvSpPr>
          <p:cNvPr id="81" name="Google Shape;81;p14"/>
          <p:cNvSpPr txBox="1"/>
          <p:nvPr/>
        </p:nvSpPr>
        <p:spPr>
          <a:xfrm>
            <a:off x="5141925" y="3985675"/>
            <a:ext cx="3907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p>
        </p:txBody>
      </p:sp>
      <p:sp>
        <p:nvSpPr>
          <p:cNvPr id="82" name="Google Shape;82;p14"/>
          <p:cNvSpPr txBox="1"/>
          <p:nvPr/>
        </p:nvSpPr>
        <p:spPr>
          <a:xfrm>
            <a:off x="303225" y="833300"/>
            <a:ext cx="3713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dk2"/>
              </a:solidFill>
            </a:endParaRPr>
          </a:p>
        </p:txBody>
      </p:sp>
      <p:sp>
        <p:nvSpPr>
          <p:cNvPr id="83" name="Google Shape;83;p14"/>
          <p:cNvSpPr txBox="1"/>
          <p:nvPr/>
        </p:nvSpPr>
        <p:spPr>
          <a:xfrm>
            <a:off x="212225" y="396700"/>
            <a:ext cx="8032200" cy="461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800">
              <a:solidFill>
                <a:schemeClr val="dk1"/>
              </a:solidFill>
            </a:endParaRPr>
          </a:p>
        </p:txBody>
      </p:sp>
      <p:sp>
        <p:nvSpPr>
          <p:cNvPr id="84" name="Google Shape;84;p14"/>
          <p:cNvSpPr txBox="1"/>
          <p:nvPr/>
        </p:nvSpPr>
        <p:spPr>
          <a:xfrm>
            <a:off x="303225" y="517775"/>
            <a:ext cx="3610800" cy="14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sp>
        <p:nvSpPr>
          <p:cNvPr id="85" name="Google Shape;85;p14"/>
          <p:cNvSpPr txBox="1"/>
          <p:nvPr/>
        </p:nvSpPr>
        <p:spPr>
          <a:xfrm>
            <a:off x="229325" y="646475"/>
            <a:ext cx="2751900" cy="3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86" name="Google Shape;86;p14"/>
          <p:cNvSpPr txBox="1"/>
          <p:nvPr/>
        </p:nvSpPr>
        <p:spPr>
          <a:xfrm>
            <a:off x="212225" y="497900"/>
            <a:ext cx="4160400" cy="43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dk2"/>
              </a:solidFill>
            </a:endParaRPr>
          </a:p>
          <a:p>
            <a:pPr indent="0" lvl="0" marL="0" rtl="0" algn="l">
              <a:spcBef>
                <a:spcPts val="0"/>
              </a:spcBef>
              <a:spcAft>
                <a:spcPts val="0"/>
              </a:spcAft>
              <a:buNone/>
            </a:pPr>
            <a:r>
              <a:t/>
            </a:r>
            <a:endParaRPr b="1" sz="1800">
              <a:solidFill>
                <a:schemeClr val="dk2"/>
              </a:solidFill>
            </a:endParaRPr>
          </a:p>
          <a:p>
            <a:pPr indent="0" lvl="0" marL="0" rtl="0" algn="l">
              <a:spcBef>
                <a:spcPts val="0"/>
              </a:spcBef>
              <a:spcAft>
                <a:spcPts val="0"/>
              </a:spcAft>
              <a:buClr>
                <a:schemeClr val="dk1"/>
              </a:buClr>
              <a:buSzPts val="1100"/>
              <a:buFont typeface="Arial"/>
              <a:buNone/>
            </a:pPr>
            <a:r>
              <a:rPr b="1" lang="en-GB" sz="1800">
                <a:solidFill>
                  <a:schemeClr val="dk2"/>
                </a:solidFill>
              </a:rPr>
              <a:t> </a:t>
            </a:r>
            <a:endParaRPr b="1" sz="1800">
              <a:solidFill>
                <a:schemeClr val="dk2"/>
              </a:solidFill>
            </a:endParaRPr>
          </a:p>
        </p:txBody>
      </p:sp>
      <p:sp>
        <p:nvSpPr>
          <p:cNvPr id="87" name="Google Shape;87;p14"/>
          <p:cNvSpPr txBox="1"/>
          <p:nvPr/>
        </p:nvSpPr>
        <p:spPr>
          <a:xfrm>
            <a:off x="95600" y="497900"/>
            <a:ext cx="6764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rPr>
              <a:t>We did some </a:t>
            </a:r>
            <a:r>
              <a:rPr lang="en-GB" sz="1800">
                <a:solidFill>
                  <a:schemeClr val="dk2"/>
                </a:solidFill>
              </a:rPr>
              <a:t>observational</a:t>
            </a:r>
            <a:r>
              <a:rPr lang="en-GB" sz="1800">
                <a:solidFill>
                  <a:schemeClr val="dk2"/>
                </a:solidFill>
              </a:rPr>
              <a:t> </a:t>
            </a:r>
            <a:r>
              <a:rPr lang="en-GB" sz="1800">
                <a:solidFill>
                  <a:schemeClr val="dk2"/>
                </a:solidFill>
              </a:rPr>
              <a:t>drawing</a:t>
            </a:r>
            <a:r>
              <a:rPr lang="en-GB" sz="1800">
                <a:solidFill>
                  <a:schemeClr val="dk2"/>
                </a:solidFill>
              </a:rPr>
              <a:t> of leaves outside. We</a:t>
            </a:r>
            <a:endParaRPr sz="1800">
              <a:solidFill>
                <a:schemeClr val="dk2"/>
              </a:solidFill>
            </a:endParaRPr>
          </a:p>
          <a:p>
            <a:pPr indent="0" lvl="0" marL="0" rtl="0" algn="l">
              <a:spcBef>
                <a:spcPts val="0"/>
              </a:spcBef>
              <a:spcAft>
                <a:spcPts val="0"/>
              </a:spcAft>
              <a:buNone/>
            </a:pPr>
            <a:r>
              <a:rPr lang="en-GB" sz="1800">
                <a:solidFill>
                  <a:schemeClr val="dk2"/>
                </a:solidFill>
              </a:rPr>
              <a:t>looked very carefully at the outlines and the texture of </a:t>
            </a:r>
            <a:endParaRPr sz="1800">
              <a:solidFill>
                <a:schemeClr val="dk2"/>
              </a:solidFill>
            </a:endParaRPr>
          </a:p>
          <a:p>
            <a:pPr indent="0" lvl="0" marL="0" rtl="0" algn="l">
              <a:spcBef>
                <a:spcPts val="0"/>
              </a:spcBef>
              <a:spcAft>
                <a:spcPts val="0"/>
              </a:spcAft>
              <a:buNone/>
            </a:pPr>
            <a:r>
              <a:rPr lang="en-GB" sz="1800">
                <a:solidFill>
                  <a:schemeClr val="dk2"/>
                </a:solidFill>
              </a:rPr>
              <a:t>the leaves. </a:t>
            </a:r>
            <a:endParaRPr sz="1800">
              <a:solidFill>
                <a:schemeClr val="dk2"/>
              </a:solidFill>
            </a:endParaRPr>
          </a:p>
        </p:txBody>
      </p:sp>
      <p:pic>
        <p:nvPicPr>
          <p:cNvPr id="88" name="Google Shape;88;p14" title="IMG_4216.jpg"/>
          <p:cNvPicPr preferRelativeResize="0"/>
          <p:nvPr/>
        </p:nvPicPr>
        <p:blipFill>
          <a:blip r:embed="rId3">
            <a:alphaModFix/>
          </a:blip>
          <a:stretch>
            <a:fillRect/>
          </a:stretch>
        </p:blipFill>
        <p:spPr>
          <a:xfrm>
            <a:off x="2658697" y="1743000"/>
            <a:ext cx="2529862" cy="3400498"/>
          </a:xfrm>
          <a:prstGeom prst="rect">
            <a:avLst/>
          </a:prstGeom>
          <a:noFill/>
          <a:ln>
            <a:noFill/>
          </a:ln>
        </p:spPr>
      </p:pic>
      <p:pic>
        <p:nvPicPr>
          <p:cNvPr id="89" name="Google Shape;89;p14" title="IMG_4215.jpg"/>
          <p:cNvPicPr preferRelativeResize="0"/>
          <p:nvPr/>
        </p:nvPicPr>
        <p:blipFill>
          <a:blip r:embed="rId4">
            <a:alphaModFix/>
          </a:blip>
          <a:stretch>
            <a:fillRect/>
          </a:stretch>
        </p:blipFill>
        <p:spPr>
          <a:xfrm>
            <a:off x="6518332" y="171475"/>
            <a:ext cx="1726100" cy="2003927"/>
          </a:xfrm>
          <a:prstGeom prst="rect">
            <a:avLst/>
          </a:prstGeom>
          <a:noFill/>
          <a:ln>
            <a:noFill/>
          </a:ln>
        </p:spPr>
      </p:pic>
      <p:pic>
        <p:nvPicPr>
          <p:cNvPr id="90" name="Google Shape;90;p14" title="IMG_4219.jpg"/>
          <p:cNvPicPr preferRelativeResize="0"/>
          <p:nvPr/>
        </p:nvPicPr>
        <p:blipFill>
          <a:blip r:embed="rId5">
            <a:alphaModFix/>
          </a:blip>
          <a:stretch>
            <a:fillRect/>
          </a:stretch>
        </p:blipFill>
        <p:spPr>
          <a:xfrm>
            <a:off x="6692403" y="2334078"/>
            <a:ext cx="2356727" cy="2809421"/>
          </a:xfrm>
          <a:prstGeom prst="rect">
            <a:avLst/>
          </a:prstGeom>
          <a:noFill/>
          <a:ln>
            <a:noFill/>
          </a:ln>
        </p:spPr>
      </p:pic>
      <p:pic>
        <p:nvPicPr>
          <p:cNvPr id="91" name="Google Shape;91;p14" title="IMG_4217.jpg"/>
          <p:cNvPicPr preferRelativeResize="0"/>
          <p:nvPr/>
        </p:nvPicPr>
        <p:blipFill>
          <a:blip r:embed="rId6">
            <a:alphaModFix/>
          </a:blip>
          <a:stretch>
            <a:fillRect/>
          </a:stretch>
        </p:blipFill>
        <p:spPr>
          <a:xfrm>
            <a:off x="394620" y="1743000"/>
            <a:ext cx="1631366" cy="2272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nvSpPr>
        <p:spPr>
          <a:xfrm>
            <a:off x="578500" y="324125"/>
            <a:ext cx="8157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a:p>
        </p:txBody>
      </p:sp>
      <p:sp>
        <p:nvSpPr>
          <p:cNvPr id="97" name="Google Shape;97;p15"/>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rgbClr val="FF00FF"/>
              </a:highlight>
            </a:endParaRPr>
          </a:p>
        </p:txBody>
      </p:sp>
      <p:sp>
        <p:nvSpPr>
          <p:cNvPr id="98" name="Google Shape;98;p15"/>
          <p:cNvSpPr txBox="1"/>
          <p:nvPr/>
        </p:nvSpPr>
        <p:spPr>
          <a:xfrm>
            <a:off x="212225" y="94400"/>
            <a:ext cx="70782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dk1"/>
                </a:solidFill>
              </a:rPr>
              <a:t>Last week in Year 6: </a:t>
            </a:r>
            <a:endParaRPr b="1" sz="20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99" name="Google Shape;99;p15"/>
          <p:cNvSpPr txBox="1"/>
          <p:nvPr/>
        </p:nvSpPr>
        <p:spPr>
          <a:xfrm>
            <a:off x="212225" y="1581950"/>
            <a:ext cx="3501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p:txBody>
      </p:sp>
      <p:sp>
        <p:nvSpPr>
          <p:cNvPr id="100" name="Google Shape;100;p15"/>
          <p:cNvSpPr txBox="1"/>
          <p:nvPr/>
        </p:nvSpPr>
        <p:spPr>
          <a:xfrm>
            <a:off x="5141925" y="3985675"/>
            <a:ext cx="3907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p>
        </p:txBody>
      </p:sp>
      <p:sp>
        <p:nvSpPr>
          <p:cNvPr id="101" name="Google Shape;101;p15"/>
          <p:cNvSpPr txBox="1"/>
          <p:nvPr/>
        </p:nvSpPr>
        <p:spPr>
          <a:xfrm>
            <a:off x="392425" y="4210650"/>
            <a:ext cx="7194900" cy="21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00"/>
          </a:p>
        </p:txBody>
      </p:sp>
      <p:sp>
        <p:nvSpPr>
          <p:cNvPr id="102" name="Google Shape;102;p15"/>
          <p:cNvSpPr txBox="1"/>
          <p:nvPr/>
        </p:nvSpPr>
        <p:spPr>
          <a:xfrm>
            <a:off x="303225" y="833300"/>
            <a:ext cx="3713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dk2"/>
              </a:solidFill>
            </a:endParaRPr>
          </a:p>
        </p:txBody>
      </p:sp>
      <p:sp>
        <p:nvSpPr>
          <p:cNvPr id="103" name="Google Shape;103;p15"/>
          <p:cNvSpPr txBox="1"/>
          <p:nvPr/>
        </p:nvSpPr>
        <p:spPr>
          <a:xfrm>
            <a:off x="212225" y="396700"/>
            <a:ext cx="8032200" cy="461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sz="1800">
              <a:solidFill>
                <a:schemeClr val="dk1"/>
              </a:solidFill>
            </a:endParaRPr>
          </a:p>
        </p:txBody>
      </p:sp>
      <p:sp>
        <p:nvSpPr>
          <p:cNvPr id="104" name="Google Shape;104;p15"/>
          <p:cNvSpPr txBox="1"/>
          <p:nvPr/>
        </p:nvSpPr>
        <p:spPr>
          <a:xfrm>
            <a:off x="102425" y="447325"/>
            <a:ext cx="3610800" cy="14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sp>
        <p:nvSpPr>
          <p:cNvPr id="105" name="Google Shape;105;p15"/>
          <p:cNvSpPr txBox="1"/>
          <p:nvPr/>
        </p:nvSpPr>
        <p:spPr>
          <a:xfrm>
            <a:off x="4689600" y="2506975"/>
            <a:ext cx="4276800" cy="18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106" name="Google Shape;106;p15"/>
          <p:cNvSpPr txBox="1"/>
          <p:nvPr/>
        </p:nvSpPr>
        <p:spPr>
          <a:xfrm>
            <a:off x="229325" y="646475"/>
            <a:ext cx="2751900" cy="3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107" name="Google Shape;107;p15"/>
          <p:cNvSpPr txBox="1"/>
          <p:nvPr/>
        </p:nvSpPr>
        <p:spPr>
          <a:xfrm>
            <a:off x="212225" y="497900"/>
            <a:ext cx="4757400" cy="34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chemeClr val="dk2"/>
                </a:solidFill>
              </a:rPr>
              <a:t> </a:t>
            </a:r>
            <a:endParaRPr b="1" sz="1800">
              <a:solidFill>
                <a:schemeClr val="dk2"/>
              </a:solidFill>
            </a:endParaRPr>
          </a:p>
        </p:txBody>
      </p:sp>
      <p:sp>
        <p:nvSpPr>
          <p:cNvPr id="108" name="Google Shape;108;p15"/>
          <p:cNvSpPr txBox="1"/>
          <p:nvPr/>
        </p:nvSpPr>
        <p:spPr>
          <a:xfrm>
            <a:off x="6551625" y="94400"/>
            <a:ext cx="2497500" cy="39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9" name="Google Shape;109;p15"/>
          <p:cNvSpPr txBox="1"/>
          <p:nvPr/>
        </p:nvSpPr>
        <p:spPr>
          <a:xfrm>
            <a:off x="4945500" y="292000"/>
            <a:ext cx="1788600" cy="23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rPr>
              <a:t>We’re so proud of our Year 6 pupils. They did so well with SATs revision last week. Lots of focus on their work, but also time for some exercise and treats.</a:t>
            </a:r>
            <a:endParaRPr sz="1500">
              <a:solidFill>
                <a:schemeClr val="dk2"/>
              </a:solidFill>
            </a:endParaRPr>
          </a:p>
        </p:txBody>
      </p:sp>
      <p:sp>
        <p:nvSpPr>
          <p:cNvPr id="110" name="Google Shape;110;p15"/>
          <p:cNvSpPr txBox="1"/>
          <p:nvPr/>
        </p:nvSpPr>
        <p:spPr>
          <a:xfrm>
            <a:off x="4166450" y="524550"/>
            <a:ext cx="3713400" cy="156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11" name="Google Shape;111;p15"/>
          <p:cNvPicPr preferRelativeResize="0"/>
          <p:nvPr/>
        </p:nvPicPr>
        <p:blipFill>
          <a:blip r:embed="rId3">
            <a:alphaModFix/>
          </a:blip>
          <a:stretch>
            <a:fillRect/>
          </a:stretch>
        </p:blipFill>
        <p:spPr>
          <a:xfrm>
            <a:off x="6849575" y="660800"/>
            <a:ext cx="2199549" cy="3371850"/>
          </a:xfrm>
          <a:prstGeom prst="rect">
            <a:avLst/>
          </a:prstGeom>
          <a:noFill/>
          <a:ln>
            <a:noFill/>
          </a:ln>
        </p:spPr>
      </p:pic>
      <p:pic>
        <p:nvPicPr>
          <p:cNvPr id="112" name="Google Shape;112;p15"/>
          <p:cNvPicPr preferRelativeResize="0"/>
          <p:nvPr/>
        </p:nvPicPr>
        <p:blipFill>
          <a:blip r:embed="rId4">
            <a:alphaModFix/>
          </a:blip>
          <a:stretch>
            <a:fillRect/>
          </a:stretch>
        </p:blipFill>
        <p:spPr>
          <a:xfrm rot="5400000">
            <a:off x="-142147" y="1347425"/>
            <a:ext cx="2497501" cy="1788747"/>
          </a:xfrm>
          <a:prstGeom prst="rect">
            <a:avLst/>
          </a:prstGeom>
          <a:noFill/>
          <a:ln>
            <a:noFill/>
          </a:ln>
        </p:spPr>
      </p:pic>
      <p:pic>
        <p:nvPicPr>
          <p:cNvPr id="113" name="Google Shape;113;p15"/>
          <p:cNvPicPr preferRelativeResize="0"/>
          <p:nvPr/>
        </p:nvPicPr>
        <p:blipFill>
          <a:blip r:embed="rId5">
            <a:alphaModFix/>
          </a:blip>
          <a:stretch>
            <a:fillRect/>
          </a:stretch>
        </p:blipFill>
        <p:spPr>
          <a:xfrm rot="10800000">
            <a:off x="2470475" y="2870669"/>
            <a:ext cx="2785972" cy="1830007"/>
          </a:xfrm>
          <a:prstGeom prst="rect">
            <a:avLst/>
          </a:prstGeom>
          <a:noFill/>
          <a:ln>
            <a:noFill/>
          </a:ln>
        </p:spPr>
      </p:pic>
      <p:sp>
        <p:nvSpPr>
          <p:cNvPr id="114" name="Google Shape;114;p15"/>
          <p:cNvSpPr txBox="1"/>
          <p:nvPr/>
        </p:nvSpPr>
        <p:spPr>
          <a:xfrm>
            <a:off x="2043925" y="597450"/>
            <a:ext cx="2786100" cy="14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15" name="Google Shape;115;p15"/>
          <p:cNvSpPr txBox="1"/>
          <p:nvPr/>
        </p:nvSpPr>
        <p:spPr>
          <a:xfrm>
            <a:off x="2156225" y="597450"/>
            <a:ext cx="2497500" cy="14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In Art, Year 6 studied Sir Basil Spence and his work on architecture.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nvSpPr>
        <p:spPr>
          <a:xfrm>
            <a:off x="188300" y="155050"/>
            <a:ext cx="4758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dk1"/>
                </a:solidFill>
              </a:rPr>
              <a:t>Egyptian Day - Year 5 Friday 10th May                                                         </a:t>
            </a:r>
            <a:endParaRPr sz="1600"/>
          </a:p>
        </p:txBody>
      </p:sp>
      <p:sp>
        <p:nvSpPr>
          <p:cNvPr id="121" name="Google Shape;121;p16"/>
          <p:cNvSpPr txBox="1"/>
          <p:nvPr/>
        </p:nvSpPr>
        <p:spPr>
          <a:xfrm>
            <a:off x="3552975" y="307975"/>
            <a:ext cx="4948800" cy="21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22" name="Google Shape;122;p16"/>
          <p:cNvSpPr txBox="1"/>
          <p:nvPr/>
        </p:nvSpPr>
        <p:spPr>
          <a:xfrm>
            <a:off x="2751425" y="451475"/>
            <a:ext cx="3504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000">
              <a:solidFill>
                <a:schemeClr val="dk2"/>
              </a:solidFill>
            </a:endParaRPr>
          </a:p>
        </p:txBody>
      </p:sp>
      <p:sp>
        <p:nvSpPr>
          <p:cNvPr id="123" name="Google Shape;123;p16"/>
          <p:cNvSpPr txBox="1"/>
          <p:nvPr/>
        </p:nvSpPr>
        <p:spPr>
          <a:xfrm>
            <a:off x="255650" y="1096200"/>
            <a:ext cx="4105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p>
        </p:txBody>
      </p:sp>
      <p:pic>
        <p:nvPicPr>
          <p:cNvPr id="124" name="Google Shape;124;p16"/>
          <p:cNvPicPr preferRelativeResize="0"/>
          <p:nvPr/>
        </p:nvPicPr>
        <p:blipFill>
          <a:blip r:embed="rId3">
            <a:alphaModFix/>
          </a:blip>
          <a:stretch>
            <a:fillRect/>
          </a:stretch>
        </p:blipFill>
        <p:spPr>
          <a:xfrm>
            <a:off x="6730550" y="155050"/>
            <a:ext cx="2286000" cy="1714500"/>
          </a:xfrm>
          <a:prstGeom prst="rect">
            <a:avLst/>
          </a:prstGeom>
          <a:noFill/>
          <a:ln>
            <a:noFill/>
          </a:ln>
        </p:spPr>
      </p:pic>
      <p:pic>
        <p:nvPicPr>
          <p:cNvPr id="125" name="Google Shape;125;p16"/>
          <p:cNvPicPr preferRelativeResize="0"/>
          <p:nvPr/>
        </p:nvPicPr>
        <p:blipFill>
          <a:blip r:embed="rId4">
            <a:alphaModFix/>
          </a:blip>
          <a:stretch>
            <a:fillRect/>
          </a:stretch>
        </p:blipFill>
        <p:spPr>
          <a:xfrm>
            <a:off x="241100" y="2799586"/>
            <a:ext cx="1899550" cy="2267689"/>
          </a:xfrm>
          <a:prstGeom prst="rect">
            <a:avLst/>
          </a:prstGeom>
          <a:noFill/>
          <a:ln>
            <a:noFill/>
          </a:ln>
        </p:spPr>
      </p:pic>
      <p:pic>
        <p:nvPicPr>
          <p:cNvPr id="126" name="Google Shape;126;p16"/>
          <p:cNvPicPr preferRelativeResize="0"/>
          <p:nvPr/>
        </p:nvPicPr>
        <p:blipFill>
          <a:blip r:embed="rId5">
            <a:alphaModFix/>
          </a:blip>
          <a:stretch>
            <a:fillRect/>
          </a:stretch>
        </p:blipFill>
        <p:spPr>
          <a:xfrm>
            <a:off x="2461600" y="2799613"/>
            <a:ext cx="1899550" cy="2267662"/>
          </a:xfrm>
          <a:prstGeom prst="rect">
            <a:avLst/>
          </a:prstGeom>
          <a:noFill/>
          <a:ln>
            <a:noFill/>
          </a:ln>
        </p:spPr>
      </p:pic>
      <p:pic>
        <p:nvPicPr>
          <p:cNvPr id="127" name="Google Shape;127;p16"/>
          <p:cNvPicPr preferRelativeResize="0"/>
          <p:nvPr/>
        </p:nvPicPr>
        <p:blipFill>
          <a:blip r:embed="rId6">
            <a:alphaModFix/>
          </a:blip>
          <a:stretch>
            <a:fillRect/>
          </a:stretch>
        </p:blipFill>
        <p:spPr>
          <a:xfrm>
            <a:off x="4682100" y="2799586"/>
            <a:ext cx="1899550" cy="2267689"/>
          </a:xfrm>
          <a:prstGeom prst="rect">
            <a:avLst/>
          </a:prstGeom>
          <a:noFill/>
          <a:ln>
            <a:noFill/>
          </a:ln>
        </p:spPr>
      </p:pic>
      <p:pic>
        <p:nvPicPr>
          <p:cNvPr id="128" name="Google Shape;128;p16"/>
          <p:cNvPicPr preferRelativeResize="0"/>
          <p:nvPr/>
        </p:nvPicPr>
        <p:blipFill>
          <a:blip r:embed="rId7">
            <a:alphaModFix/>
          </a:blip>
          <a:stretch>
            <a:fillRect/>
          </a:stretch>
        </p:blipFill>
        <p:spPr>
          <a:xfrm>
            <a:off x="6982808" y="2799600"/>
            <a:ext cx="1899539" cy="2267675"/>
          </a:xfrm>
          <a:prstGeom prst="rect">
            <a:avLst/>
          </a:prstGeom>
          <a:noFill/>
          <a:ln>
            <a:noFill/>
          </a:ln>
        </p:spPr>
      </p:pic>
      <p:sp>
        <p:nvSpPr>
          <p:cNvPr id="129" name="Google Shape;129;p16"/>
          <p:cNvSpPr txBox="1"/>
          <p:nvPr/>
        </p:nvSpPr>
        <p:spPr>
          <a:xfrm>
            <a:off x="190250" y="591850"/>
            <a:ext cx="6391500" cy="20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Year 5 had a fantastic day, immersing ourselves in the world of Ancient Egypt.</a:t>
            </a:r>
            <a:endParaRPr sz="1800">
              <a:solidFill>
                <a:schemeClr val="dk2"/>
              </a:solidFill>
            </a:endParaRPr>
          </a:p>
          <a:p>
            <a:pPr indent="0" lvl="0" marL="0" rtl="0" algn="l">
              <a:spcBef>
                <a:spcPts val="0"/>
              </a:spcBef>
              <a:spcAft>
                <a:spcPts val="0"/>
              </a:spcAft>
              <a:buNone/>
            </a:pPr>
            <a:r>
              <a:rPr lang="en-GB" sz="1800">
                <a:solidFill>
                  <a:schemeClr val="dk2"/>
                </a:solidFill>
              </a:rPr>
              <a:t>We spent the morning in an Egyptian market, creating lots of offerings for the gods. Then, we had an afternoon of being entertained with some plays and an indecisive bull! We did however, have to be careful of the secret police, and employ a royal taster to check our feast was safe to enjoy.</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5" name="Google Shape;135;p17"/>
          <p:cNvSpPr txBox="1"/>
          <p:nvPr/>
        </p:nvSpPr>
        <p:spPr>
          <a:xfrm>
            <a:off x="155425" y="1076650"/>
            <a:ext cx="865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2000"/>
          </a:p>
        </p:txBody>
      </p:sp>
      <p:sp>
        <p:nvSpPr>
          <p:cNvPr id="136" name="Google Shape;136;p17"/>
          <p:cNvSpPr txBox="1"/>
          <p:nvPr/>
        </p:nvSpPr>
        <p:spPr>
          <a:xfrm>
            <a:off x="4262125" y="1433700"/>
            <a:ext cx="447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p>
        </p:txBody>
      </p:sp>
      <p:sp>
        <p:nvSpPr>
          <p:cNvPr id="137" name="Google Shape;137;p17"/>
          <p:cNvSpPr txBox="1"/>
          <p:nvPr/>
        </p:nvSpPr>
        <p:spPr>
          <a:xfrm>
            <a:off x="5820300" y="1199375"/>
            <a:ext cx="332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p>
        </p:txBody>
      </p:sp>
      <p:sp>
        <p:nvSpPr>
          <p:cNvPr id="138" name="Google Shape;138;p17"/>
          <p:cNvSpPr txBox="1"/>
          <p:nvPr/>
        </p:nvSpPr>
        <p:spPr>
          <a:xfrm>
            <a:off x="343475" y="955200"/>
            <a:ext cx="3238500" cy="2555100"/>
          </a:xfrm>
          <a:prstGeom prst="rect">
            <a:avLst/>
          </a:prstGeom>
          <a:solidFill>
            <a:srgbClr val="FFFFFF"/>
          </a:solid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dk1"/>
                </a:solidFill>
              </a:rPr>
              <a:t>Word Wizards:</a:t>
            </a:r>
            <a:endParaRPr b="1" sz="1600">
              <a:solidFill>
                <a:schemeClr val="dk1"/>
              </a:solidFill>
            </a:endParaRPr>
          </a:p>
          <a:p>
            <a:pPr indent="0" lvl="0" marL="0" rtl="0" algn="l">
              <a:spcBef>
                <a:spcPts val="0"/>
              </a:spcBef>
              <a:spcAft>
                <a:spcPts val="0"/>
              </a:spcAft>
              <a:buNone/>
            </a:pPr>
            <a:r>
              <a:rPr lang="en-GB" sz="1600">
                <a:solidFill>
                  <a:schemeClr val="dk1"/>
                </a:solidFill>
              </a:rPr>
              <a:t>This week the classes with the most ‘</a:t>
            </a:r>
            <a:r>
              <a:rPr b="1" lang="en-GB" sz="1600">
                <a:solidFill>
                  <a:schemeClr val="dk1"/>
                </a:solidFill>
              </a:rPr>
              <a:t>accurate quizzes</a:t>
            </a:r>
            <a:r>
              <a:rPr lang="en-GB" sz="1600">
                <a:solidFill>
                  <a:schemeClr val="dk1"/>
                </a:solidFill>
              </a:rPr>
              <a:t>’ in Y4/5/6 were:</a:t>
            </a:r>
            <a:endParaRPr sz="16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GB" sz="1800">
                <a:solidFill>
                  <a:schemeClr val="dk1"/>
                </a:solidFill>
              </a:rPr>
              <a:t>Class 10 - 81%</a:t>
            </a:r>
            <a:endParaRPr sz="1800">
              <a:solidFill>
                <a:schemeClr val="dk1"/>
              </a:solidFill>
            </a:endParaRPr>
          </a:p>
          <a:p>
            <a:pPr indent="0" lvl="0" marL="0" rtl="0" algn="l">
              <a:spcBef>
                <a:spcPts val="0"/>
              </a:spcBef>
              <a:spcAft>
                <a:spcPts val="0"/>
              </a:spcAft>
              <a:buNone/>
            </a:pPr>
            <a:r>
              <a:rPr lang="en-GB" sz="1800">
                <a:solidFill>
                  <a:schemeClr val="dk1"/>
                </a:solidFill>
              </a:rPr>
              <a:t>Class 12 - 90%</a:t>
            </a:r>
            <a:endParaRPr sz="1800">
              <a:solidFill>
                <a:schemeClr val="dk1"/>
              </a:solidFill>
            </a:endParaRPr>
          </a:p>
          <a:p>
            <a:pPr indent="0" lvl="0" marL="0" rtl="0" algn="l">
              <a:spcBef>
                <a:spcPts val="0"/>
              </a:spcBef>
              <a:spcAft>
                <a:spcPts val="0"/>
              </a:spcAft>
              <a:buNone/>
            </a:pPr>
            <a:r>
              <a:rPr lang="en-GB" sz="1800">
                <a:solidFill>
                  <a:schemeClr val="dk1"/>
                </a:solidFill>
              </a:rPr>
              <a:t>Class 14 - 93%</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139" name="Google Shape;139;p17"/>
          <p:cNvSpPr txBox="1"/>
          <p:nvPr/>
        </p:nvSpPr>
        <p:spPr>
          <a:xfrm>
            <a:off x="-57100" y="1510800"/>
            <a:ext cx="469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p>
        </p:txBody>
      </p:sp>
      <p:sp>
        <p:nvSpPr>
          <p:cNvPr id="140" name="Google Shape;140;p17"/>
          <p:cNvSpPr txBox="1"/>
          <p:nvPr/>
        </p:nvSpPr>
        <p:spPr>
          <a:xfrm>
            <a:off x="2058125" y="3674150"/>
            <a:ext cx="5408400" cy="104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t>Fred says ‘fantastic work!’ to all the children in </a:t>
            </a:r>
            <a:r>
              <a:rPr b="1" lang="en-GB"/>
              <a:t>Mrs Poole’s </a:t>
            </a:r>
            <a:r>
              <a:rPr lang="en-GB"/>
              <a:t>phonics group. A week of WOW words and WOW spellings! Keep up the good work. Maybe write the shopping list for your grown-ups at home?</a:t>
            </a:r>
            <a:endParaRPr/>
          </a:p>
        </p:txBody>
      </p:sp>
      <p:pic>
        <p:nvPicPr>
          <p:cNvPr id="141" name="Google Shape;141;p17"/>
          <p:cNvPicPr preferRelativeResize="0"/>
          <p:nvPr/>
        </p:nvPicPr>
        <p:blipFill>
          <a:blip r:embed="rId3">
            <a:alphaModFix/>
          </a:blip>
          <a:stretch>
            <a:fillRect/>
          </a:stretch>
        </p:blipFill>
        <p:spPr>
          <a:xfrm>
            <a:off x="2387673" y="1780775"/>
            <a:ext cx="1036626" cy="1581951"/>
          </a:xfrm>
          <a:prstGeom prst="rect">
            <a:avLst/>
          </a:prstGeom>
          <a:noFill/>
          <a:ln>
            <a:noFill/>
          </a:ln>
        </p:spPr>
      </p:pic>
      <p:sp>
        <p:nvSpPr>
          <p:cNvPr id="142" name="Google Shape;142;p17"/>
          <p:cNvSpPr txBox="1"/>
          <p:nvPr/>
        </p:nvSpPr>
        <p:spPr>
          <a:xfrm>
            <a:off x="3808950" y="377000"/>
            <a:ext cx="2556900" cy="3133200"/>
          </a:xfrm>
          <a:prstGeom prst="rect">
            <a:avLst/>
          </a:prstGeom>
          <a:solidFill>
            <a:srgbClr val="FFF2CC"/>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Brilliant Books</a:t>
            </a:r>
            <a:r>
              <a:rPr b="1" lang="en-GB" sz="1800"/>
              <a:t>:</a:t>
            </a:r>
            <a:endParaRPr b="1" sz="1800"/>
          </a:p>
          <a:p>
            <a:pPr indent="0" lvl="0" marL="0" rtl="0" algn="l">
              <a:spcBef>
                <a:spcPts val="0"/>
              </a:spcBef>
              <a:spcAft>
                <a:spcPts val="0"/>
              </a:spcAft>
              <a:buNone/>
            </a:pPr>
            <a:r>
              <a:rPr lang="en-GB" sz="1500"/>
              <a:t>Class 5 have loved reading Tiddler.</a:t>
            </a:r>
            <a:endParaRPr sz="1500"/>
          </a:p>
          <a:p>
            <a:pPr indent="0" lvl="0" marL="0" rtl="0" algn="l">
              <a:spcBef>
                <a:spcPts val="0"/>
              </a:spcBef>
              <a:spcAft>
                <a:spcPts val="0"/>
              </a:spcAft>
              <a:buNone/>
            </a:pPr>
            <a:r>
              <a:rPr lang="en-GB" sz="1500"/>
              <a:t>A wonderful story about a little fish that loves to tell tall tales, however, no one believes him when he actually gets into a bit of trouble!</a:t>
            </a:r>
            <a:endParaRPr sz="15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b="1" i="1" sz="1800"/>
          </a:p>
          <a:p>
            <a:pPr indent="0" lvl="0" marL="0" rtl="0" algn="l">
              <a:spcBef>
                <a:spcPts val="0"/>
              </a:spcBef>
              <a:spcAft>
                <a:spcPts val="0"/>
              </a:spcAft>
              <a:buNone/>
            </a:pPr>
            <a:r>
              <a:t/>
            </a:r>
            <a:endParaRPr/>
          </a:p>
        </p:txBody>
      </p:sp>
      <p:sp>
        <p:nvSpPr>
          <p:cNvPr id="143" name="Google Shape;143;p17"/>
          <p:cNvSpPr txBox="1"/>
          <p:nvPr/>
        </p:nvSpPr>
        <p:spPr>
          <a:xfrm>
            <a:off x="343475" y="408775"/>
            <a:ext cx="2938800" cy="6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000">
                <a:solidFill>
                  <a:schemeClr val="dk1"/>
                </a:solidFill>
              </a:rPr>
              <a:t>Reading news:</a:t>
            </a:r>
            <a:endParaRPr/>
          </a:p>
        </p:txBody>
      </p:sp>
      <p:sp>
        <p:nvSpPr>
          <p:cNvPr id="144" name="Google Shape;144;p17"/>
          <p:cNvSpPr txBox="1"/>
          <p:nvPr/>
        </p:nvSpPr>
        <p:spPr>
          <a:xfrm>
            <a:off x="6584875" y="231800"/>
            <a:ext cx="2397300" cy="31956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t>Have you read….?</a:t>
            </a:r>
            <a:endParaRPr b="1" sz="1800"/>
          </a:p>
          <a:p>
            <a:pPr indent="0" lvl="0" marL="0" rtl="0" algn="l">
              <a:spcBef>
                <a:spcPts val="0"/>
              </a:spcBef>
              <a:spcAft>
                <a:spcPts val="0"/>
              </a:spcAft>
              <a:buClr>
                <a:schemeClr val="dk1"/>
              </a:buClr>
              <a:buSzPts val="1100"/>
              <a:buFont typeface="Arial"/>
              <a:buNone/>
            </a:pPr>
            <a:r>
              <a:rPr lang="en-GB" sz="1800">
                <a:solidFill>
                  <a:schemeClr val="dk1"/>
                </a:solidFill>
              </a:rPr>
              <a:t>Class 8 really enjoyed…</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800">
                <a:solidFill>
                  <a:schemeClr val="dk1"/>
                </a:solidFill>
              </a:rPr>
              <a:t>Aesop's Fables this week such as:</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5" name="Google Shape;145;p17"/>
          <p:cNvPicPr preferRelativeResize="0"/>
          <p:nvPr/>
        </p:nvPicPr>
        <p:blipFill>
          <a:blip r:embed="rId4">
            <a:alphaModFix/>
          </a:blip>
          <a:stretch>
            <a:fillRect/>
          </a:stretch>
        </p:blipFill>
        <p:spPr>
          <a:xfrm>
            <a:off x="343475" y="3985667"/>
            <a:ext cx="1629825" cy="891025"/>
          </a:xfrm>
          <a:prstGeom prst="rect">
            <a:avLst/>
          </a:prstGeom>
          <a:noFill/>
          <a:ln>
            <a:noFill/>
          </a:ln>
        </p:spPr>
      </p:pic>
      <p:pic>
        <p:nvPicPr>
          <p:cNvPr id="146" name="Google Shape;146;p17"/>
          <p:cNvPicPr preferRelativeResize="0"/>
          <p:nvPr/>
        </p:nvPicPr>
        <p:blipFill>
          <a:blip r:embed="rId5">
            <a:alphaModFix/>
          </a:blip>
          <a:stretch>
            <a:fillRect/>
          </a:stretch>
        </p:blipFill>
        <p:spPr>
          <a:xfrm>
            <a:off x="2796425" y="106525"/>
            <a:ext cx="793500" cy="793500"/>
          </a:xfrm>
          <a:prstGeom prst="rect">
            <a:avLst/>
          </a:prstGeom>
          <a:noFill/>
          <a:ln>
            <a:noFill/>
          </a:ln>
        </p:spPr>
      </p:pic>
      <p:pic>
        <p:nvPicPr>
          <p:cNvPr id="147" name="Google Shape;147;p17"/>
          <p:cNvPicPr preferRelativeResize="0"/>
          <p:nvPr/>
        </p:nvPicPr>
        <p:blipFill>
          <a:blip r:embed="rId6">
            <a:alphaModFix/>
          </a:blip>
          <a:stretch>
            <a:fillRect/>
          </a:stretch>
        </p:blipFill>
        <p:spPr>
          <a:xfrm>
            <a:off x="7618925" y="3579800"/>
            <a:ext cx="940867" cy="1411300"/>
          </a:xfrm>
          <a:prstGeom prst="rect">
            <a:avLst/>
          </a:prstGeom>
          <a:noFill/>
          <a:ln>
            <a:noFill/>
          </a:ln>
        </p:spPr>
      </p:pic>
      <p:pic>
        <p:nvPicPr>
          <p:cNvPr id="148" name="Google Shape;148;p17"/>
          <p:cNvPicPr preferRelativeResize="0"/>
          <p:nvPr/>
        </p:nvPicPr>
        <p:blipFill>
          <a:blip r:embed="rId7">
            <a:alphaModFix/>
          </a:blip>
          <a:stretch>
            <a:fillRect/>
          </a:stretch>
        </p:blipFill>
        <p:spPr>
          <a:xfrm>
            <a:off x="5180915" y="2446190"/>
            <a:ext cx="1097950" cy="981200"/>
          </a:xfrm>
          <a:prstGeom prst="rect">
            <a:avLst/>
          </a:prstGeom>
          <a:noFill/>
          <a:ln>
            <a:noFill/>
          </a:ln>
        </p:spPr>
      </p:pic>
      <p:pic>
        <p:nvPicPr>
          <p:cNvPr id="149" name="Google Shape;149;p17"/>
          <p:cNvPicPr preferRelativeResize="0"/>
          <p:nvPr/>
        </p:nvPicPr>
        <p:blipFill>
          <a:blip r:embed="rId8">
            <a:alphaModFix/>
          </a:blip>
          <a:stretch>
            <a:fillRect/>
          </a:stretch>
        </p:blipFill>
        <p:spPr>
          <a:xfrm>
            <a:off x="7223062" y="1733737"/>
            <a:ext cx="1732589" cy="167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8"/>
          <p:cNvPicPr preferRelativeResize="0"/>
          <p:nvPr/>
        </p:nvPicPr>
        <p:blipFill>
          <a:blip r:embed="rId3">
            <a:alphaModFix/>
          </a:blip>
          <a:stretch>
            <a:fillRect/>
          </a:stretch>
        </p:blipFill>
        <p:spPr>
          <a:xfrm>
            <a:off x="8263650" y="180213"/>
            <a:ext cx="780575" cy="566875"/>
          </a:xfrm>
          <a:prstGeom prst="rect">
            <a:avLst/>
          </a:prstGeom>
          <a:noFill/>
          <a:ln>
            <a:noFill/>
          </a:ln>
        </p:spPr>
      </p:pic>
      <p:pic>
        <p:nvPicPr>
          <p:cNvPr id="155" name="Google Shape;155;p18"/>
          <p:cNvPicPr preferRelativeResize="0"/>
          <p:nvPr/>
        </p:nvPicPr>
        <p:blipFill rotWithShape="1">
          <a:blip r:embed="rId4">
            <a:alphaModFix/>
          </a:blip>
          <a:srcRect b="4758" l="0" r="13919" t="4785"/>
          <a:stretch/>
        </p:blipFill>
        <p:spPr>
          <a:xfrm rot="5400000">
            <a:off x="171224" y="249262"/>
            <a:ext cx="651725" cy="513627"/>
          </a:xfrm>
          <a:prstGeom prst="rect">
            <a:avLst/>
          </a:prstGeom>
          <a:noFill/>
          <a:ln>
            <a:noFill/>
          </a:ln>
        </p:spPr>
      </p:pic>
      <p:sp>
        <p:nvSpPr>
          <p:cNvPr id="156" name="Google Shape;156;p18"/>
          <p:cNvSpPr txBox="1"/>
          <p:nvPr/>
        </p:nvSpPr>
        <p:spPr>
          <a:xfrm>
            <a:off x="394625" y="1276750"/>
            <a:ext cx="84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7" name="Google Shape;157;p18"/>
          <p:cNvSpPr txBox="1"/>
          <p:nvPr/>
        </p:nvSpPr>
        <p:spPr>
          <a:xfrm>
            <a:off x="753900" y="180225"/>
            <a:ext cx="8476200" cy="566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t>     Dates for your calendar</a:t>
            </a:r>
            <a:r>
              <a:rPr b="1" lang="en-GB" sz="2000"/>
              <a:t>:</a:t>
            </a:r>
            <a:endParaRPr b="1" sz="17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highlight>
                <a:schemeClr val="accent6"/>
              </a:highlight>
            </a:endParaRPr>
          </a:p>
          <a:p>
            <a:pPr indent="0" lvl="0" marL="0" rtl="0" algn="l">
              <a:spcBef>
                <a:spcPts val="0"/>
              </a:spcBef>
              <a:spcAft>
                <a:spcPts val="0"/>
              </a:spcAft>
              <a:buClr>
                <a:schemeClr val="dk1"/>
              </a:buClr>
              <a:buSzPts val="1100"/>
              <a:buFont typeface="Arial"/>
              <a:buNone/>
            </a:pPr>
            <a:r>
              <a:rPr lang="en-GB" sz="1600">
                <a:solidFill>
                  <a:schemeClr val="dk1"/>
                </a:solidFill>
              </a:rPr>
              <a:t>Monday 20th May @ 2.15pm- EYFS Sports Day</a:t>
            </a:r>
            <a:endParaRPr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Tuesday 21st May @ 2pm- KS2 Sports Day</a:t>
            </a:r>
            <a:endParaRPr sz="1600">
              <a:solidFill>
                <a:schemeClr val="dk1"/>
              </a:solidFill>
            </a:endParaRPr>
          </a:p>
          <a:p>
            <a:pPr indent="0" lvl="0" marL="0" rtl="0" algn="l">
              <a:spcBef>
                <a:spcPts val="0"/>
              </a:spcBef>
              <a:spcAft>
                <a:spcPts val="0"/>
              </a:spcAft>
              <a:buClr>
                <a:schemeClr val="dk1"/>
              </a:buClr>
              <a:buSzPts val="1100"/>
              <a:buFont typeface="Arial"/>
              <a:buNone/>
            </a:pPr>
            <a:r>
              <a:rPr b="1" lang="en-GB" sz="1600">
                <a:solidFill>
                  <a:srgbClr val="FF9900"/>
                </a:solidFill>
              </a:rPr>
              <a:t>Wednesday 22nd May @ 9am- Year 3 &amp; families to </a:t>
            </a:r>
            <a:r>
              <a:rPr b="1" i="1" lang="en-GB" sz="1600">
                <a:solidFill>
                  <a:srgbClr val="FF9900"/>
                </a:solidFill>
              </a:rPr>
              <a:t>Meet the Artist</a:t>
            </a:r>
            <a:endParaRPr b="1" i="1" sz="1600">
              <a:solidFill>
                <a:srgbClr val="FF9900"/>
              </a:solidFill>
            </a:endParaRPr>
          </a:p>
          <a:p>
            <a:pPr indent="0" lvl="0" marL="0" rtl="0" algn="l">
              <a:spcBef>
                <a:spcPts val="0"/>
              </a:spcBef>
              <a:spcAft>
                <a:spcPts val="0"/>
              </a:spcAft>
              <a:buClr>
                <a:schemeClr val="dk1"/>
              </a:buClr>
              <a:buSzPts val="1100"/>
              <a:buFont typeface="Arial"/>
              <a:buNone/>
            </a:pPr>
            <a:r>
              <a:rPr lang="en-GB" sz="1600">
                <a:solidFill>
                  <a:schemeClr val="dk1"/>
                </a:solidFill>
              </a:rPr>
              <a:t>Wednesday 22nd May @ 2.15pm- KS1 Sports Day</a:t>
            </a:r>
            <a:endParaRPr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Friday 24th May- Year 6 trip to Duxford</a:t>
            </a:r>
            <a:endParaRPr sz="1600">
              <a:solidFill>
                <a:schemeClr val="dk1"/>
              </a:solidFill>
            </a:endParaRPr>
          </a:p>
          <a:p>
            <a:pPr indent="0" lvl="0" marL="0" rtl="0" algn="l">
              <a:spcBef>
                <a:spcPts val="0"/>
              </a:spcBef>
              <a:spcAft>
                <a:spcPts val="0"/>
              </a:spcAft>
              <a:buClr>
                <a:schemeClr val="dk1"/>
              </a:buClr>
              <a:buSzPts val="1100"/>
              <a:buFont typeface="Arial"/>
              <a:buNone/>
            </a:pPr>
            <a:r>
              <a:rPr b="1" lang="en-GB" sz="1600">
                <a:solidFill>
                  <a:schemeClr val="dk1"/>
                </a:solidFill>
              </a:rPr>
              <a:t>Friday 24th May- Last day of half term</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Monday 3rd June- </a:t>
            </a:r>
            <a:r>
              <a:rPr b="1" lang="en-GB" sz="1600">
                <a:solidFill>
                  <a:schemeClr val="dk1"/>
                </a:solidFill>
              </a:rPr>
              <a:t>BACK TO SCHOOL</a:t>
            </a:r>
            <a:endParaRPr b="1"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Year 6 to visit Fire Station- Thursday 6th June</a:t>
            </a:r>
            <a:endParaRPr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Phonics Screening Check- Wk beg. 14th June</a:t>
            </a:r>
            <a:endParaRPr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Year 4 Legend of the Fens- Tuesday 18th June</a:t>
            </a:r>
            <a:endParaRPr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Year 4 Author Visit- Friday 24th June</a:t>
            </a:r>
            <a:endParaRPr sz="1600">
              <a:solidFill>
                <a:schemeClr val="dk1"/>
              </a:solidFill>
            </a:endParaRPr>
          </a:p>
          <a:p>
            <a:pPr indent="0" lvl="0" marL="0" rtl="0" algn="l">
              <a:spcBef>
                <a:spcPts val="0"/>
              </a:spcBef>
              <a:spcAft>
                <a:spcPts val="0"/>
              </a:spcAft>
              <a:buClr>
                <a:schemeClr val="dk1"/>
              </a:buClr>
              <a:buSzPts val="1100"/>
              <a:buFont typeface="Arial"/>
              <a:buNone/>
            </a:pPr>
            <a:r>
              <a:rPr lang="en-GB" sz="1600">
                <a:solidFill>
                  <a:schemeClr val="dk1"/>
                </a:solidFill>
              </a:rPr>
              <a:t>Summer Fair- Saturday 29th June</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All term dates for 2024 and 2025 are available on the school website. Please remember that holidays in term time are not authorised unless there are very exceptional circumstances and you may receive a penalty notice if your child misses school.</a:t>
            </a:r>
            <a:endParaRPr sz="16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pic>
        <p:nvPicPr>
          <p:cNvPr id="158" name="Google Shape;158;p18"/>
          <p:cNvPicPr preferRelativeResize="0"/>
          <p:nvPr/>
        </p:nvPicPr>
        <p:blipFill>
          <a:blip r:embed="rId5">
            <a:alphaModFix/>
          </a:blip>
          <a:stretch>
            <a:fillRect/>
          </a:stretch>
        </p:blipFill>
        <p:spPr>
          <a:xfrm>
            <a:off x="5332600" y="180225"/>
            <a:ext cx="740100" cy="740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