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Roboto"/>
      <p:regular r:id="rId14"/>
      <p:bold r:id="rId15"/>
      <p:italic r:id="rId16"/>
      <p:boldItalic r:id="rId1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-bold.fntdata"/><Relationship Id="rId14" Type="http://schemas.openxmlformats.org/officeDocument/2006/relationships/font" Target="fonts/Roboto-regular.fntdata"/><Relationship Id="rId17" Type="http://schemas.openxmlformats.org/officeDocument/2006/relationships/font" Target="fonts/Roboto-boldItalic.fntdata"/><Relationship Id="rId16" Type="http://schemas.openxmlformats.org/officeDocument/2006/relationships/font" Target="fonts/Robo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c6f73a04f_0_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c6f73a04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b07454db32_0_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b07454db32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e2bfbd308e_0_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e2bfbd308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c6f73a04f_0_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c6f73a04f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fd3798447a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2fd3798447a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fd3798447a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2fd3798447a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fd3798447a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2fd3798447a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c6f73a04f_0_46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c6f73a04f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fmla="val 16667" name="adj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4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/>
          <p:nvPr>
            <p:ph hasCustomPrompt="1" type="title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/>
          <p:nvPr>
            <p:ph idx="1" type="body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0" name="Google Shape;60;p1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accent4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" name="Google Shape;21;p4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flipH="1" rot="10800000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5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flipH="1" rot="10800000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6"/>
          <p:cNvSpPr txBox="1"/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flipH="1" rot="10800000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7"/>
          <p:cNvSpPr txBox="1"/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p9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" name="Google Shape;48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9" name="Google Shape;49;p9"/>
          <p:cNvSpPr txBox="1"/>
          <p:nvPr>
            <p:ph idx="1" type="subTitle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flipH="1" rot="10800000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0"/>
          <p:cNvSpPr/>
          <p:nvPr/>
        </p:nvSpPr>
        <p:spPr>
          <a:xfrm flipH="1" rot="10800000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0"/>
          <p:cNvSpPr txBox="1"/>
          <p:nvPr>
            <p:ph idx="1" type="body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/>
        </p:txBody>
      </p:sp>
      <p:sp>
        <p:nvSpPr>
          <p:cNvPr id="56" name="Google Shape;56;p10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terial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9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1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Relationship Id="rId4" Type="http://schemas.openxmlformats.org/officeDocument/2006/relationships/image" Target="../media/image1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5.png"/><Relationship Id="rId4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10.png"/><Relationship Id="rId5" Type="http://schemas.openxmlformats.org/officeDocument/2006/relationships/image" Target="../media/image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hyperlink" Target="mailto:office@cavalryprimary.org" TargetMode="External"/><Relationship Id="rId4" Type="http://schemas.openxmlformats.org/officeDocument/2006/relationships/image" Target="../media/image16.png"/><Relationship Id="rId5" Type="http://schemas.openxmlformats.org/officeDocument/2006/relationships/image" Target="../media/image6.jpg"/><Relationship Id="rId6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247" y="152399"/>
            <a:ext cx="1930629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00875" y="152400"/>
            <a:ext cx="6824576" cy="19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3"/>
          <p:cNvSpPr txBox="1"/>
          <p:nvPr>
            <p:ph idx="1" type="subTitle"/>
          </p:nvPr>
        </p:nvSpPr>
        <p:spPr>
          <a:xfrm>
            <a:off x="4277950" y="1381000"/>
            <a:ext cx="3285000" cy="57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21st May 2026</a:t>
            </a:r>
            <a:endParaRPr sz="2400"/>
          </a:p>
        </p:txBody>
      </p:sp>
      <p:sp>
        <p:nvSpPr>
          <p:cNvPr id="70" name="Google Shape;70;p13"/>
          <p:cNvSpPr txBox="1"/>
          <p:nvPr/>
        </p:nvSpPr>
        <p:spPr>
          <a:xfrm>
            <a:off x="1624550" y="2571750"/>
            <a:ext cx="5683800" cy="1648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1" name="Google Shape;71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41750" y="2689374"/>
            <a:ext cx="1276250" cy="12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3"/>
          <p:cNvSpPr txBox="1"/>
          <p:nvPr/>
        </p:nvSpPr>
        <p:spPr>
          <a:xfrm>
            <a:off x="3118000" y="2979800"/>
            <a:ext cx="4104600" cy="695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○"/>
            </a:pPr>
            <a:r>
              <a:rPr lang="en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Minibeasts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○"/>
            </a:pPr>
            <a:r>
              <a:rPr lang="en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Clay sunflowers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○"/>
            </a:pPr>
            <a:r>
              <a:rPr lang="en"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rPr>
              <a:t>Pompeii</a:t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261627" cy="106540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4"/>
          <p:cNvSpPr txBox="1"/>
          <p:nvPr/>
        </p:nvSpPr>
        <p:spPr>
          <a:xfrm>
            <a:off x="1521975" y="471950"/>
            <a:ext cx="1572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Nursery</a:t>
            </a:r>
            <a:endParaRPr/>
          </a:p>
        </p:txBody>
      </p:sp>
      <p:pic>
        <p:nvPicPr>
          <p:cNvPr id="79" name="Google Shape;79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8919751" cy="499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261627" cy="10654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5"/>
          <p:cNvSpPr txBox="1"/>
          <p:nvPr/>
        </p:nvSpPr>
        <p:spPr>
          <a:xfrm>
            <a:off x="1521975" y="471950"/>
            <a:ext cx="1572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Year 2</a:t>
            </a:r>
            <a:endParaRPr/>
          </a:p>
        </p:txBody>
      </p:sp>
      <p:pic>
        <p:nvPicPr>
          <p:cNvPr id="86" name="Google Shape;8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8906926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4261627" cy="10654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6"/>
          <p:cNvSpPr txBox="1"/>
          <p:nvPr/>
        </p:nvSpPr>
        <p:spPr>
          <a:xfrm>
            <a:off x="1521975" y="471950"/>
            <a:ext cx="1572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Year 3</a:t>
            </a:r>
            <a:endParaRPr/>
          </a:p>
        </p:txBody>
      </p:sp>
      <p:pic>
        <p:nvPicPr>
          <p:cNvPr id="93" name="Google Shape;93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8770449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69500"/>
            <a:ext cx="8839199" cy="48044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3938" y="152400"/>
            <a:ext cx="3130916" cy="2419351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8"/>
          <p:cNvSpPr txBox="1"/>
          <p:nvPr/>
        </p:nvSpPr>
        <p:spPr>
          <a:xfrm>
            <a:off x="152400" y="2571750"/>
            <a:ext cx="3534000" cy="2419500"/>
          </a:xfrm>
          <a:prstGeom prst="rect">
            <a:avLst/>
          </a:prstGeom>
          <a:solidFill>
            <a:srgbClr val="00FF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We are aiming for 97% attendance. 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This week, our classes with the highest attendance are…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KS1 - Class  5    96.68%   </a:t>
            </a:r>
            <a:br>
              <a:rPr lang="en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800">
                <a:solidFill>
                  <a:srgbClr val="737373"/>
                </a:solidFill>
                <a:latin typeface="Roboto"/>
                <a:ea typeface="Roboto"/>
                <a:cs typeface="Roboto"/>
                <a:sym typeface="Roboto"/>
              </a:rPr>
              <a:t>KS2 - Class  11  97.5%</a:t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0277BD"/>
                </a:solidFill>
                <a:latin typeface="Roboto"/>
                <a:ea typeface="Roboto"/>
                <a:cs typeface="Roboto"/>
                <a:sym typeface="Roboto"/>
              </a:rPr>
              <a:t>WELL DONE</a:t>
            </a:r>
            <a:endParaRPr sz="1800">
              <a:solidFill>
                <a:srgbClr val="0277BD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37373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5" name="Google Shape;105;p18"/>
          <p:cNvSpPr txBox="1"/>
          <p:nvPr/>
        </p:nvSpPr>
        <p:spPr>
          <a:xfrm>
            <a:off x="0" y="421481"/>
            <a:ext cx="18861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6" name="Google Shape;106;p18" title="Gemini_Generated_Image_uhqivvuhqivvuhqi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33175" y="152400"/>
            <a:ext cx="2700668" cy="4838697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8"/>
          <p:cNvSpPr txBox="1"/>
          <p:nvPr/>
        </p:nvSpPr>
        <p:spPr>
          <a:xfrm>
            <a:off x="3890625" y="190125"/>
            <a:ext cx="2376600" cy="3795600"/>
          </a:xfrm>
          <a:prstGeom prst="rect">
            <a:avLst/>
          </a:prstGeom>
          <a:solidFill>
            <a:srgbClr val="A4C2F4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  <a:t>We are still looking for food heroes to come into school to talk about/ demonstrate food growing, production and sustainability for our food festival. We are </a:t>
            </a:r>
            <a:r>
              <a:rPr lang="en"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  <a:t>also</a:t>
            </a:r>
            <a:r>
              <a:rPr lang="en" sz="1800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rPr>
              <a:t> interested in hearing from stall holders for our summer fair. Can you help?</a:t>
            </a:r>
            <a:endParaRPr sz="1800">
              <a:solidFill>
                <a:srgbClr val="22222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Google Shape;11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422672" cy="4838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61117" y="152400"/>
            <a:ext cx="4838700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9"/>
          <p:cNvSpPr txBox="1"/>
          <p:nvPr/>
        </p:nvSpPr>
        <p:spPr>
          <a:xfrm>
            <a:off x="467375" y="1398900"/>
            <a:ext cx="3107700" cy="3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highlight>
                  <a:srgbClr val="FFFF00"/>
                </a:highlight>
                <a:latin typeface="Calibri"/>
                <a:ea typeface="Calibri"/>
                <a:cs typeface="Calibri"/>
                <a:sym typeface="Calibri"/>
              </a:rPr>
              <a:t>HALF TERM  Monday 25th - Friday 29th May</a:t>
            </a:r>
            <a:endParaRPr b="1" sz="1200"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Year 6 to the fire station 3rd June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Year 2 March-Ely train journey 3rd June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New Reception Parents Sept  2026 meeting </a:t>
            </a: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			Thursday 4th June 6pm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Non uniform day for donations for summer fair </a:t>
            </a: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			Friday 5th June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KS2 Sports Day   Weds 10th June 1.45-3pm</a:t>
            </a: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Nursery/ Rec Sports Day   Thurs 11th June     2.15-3pm	</a:t>
            </a: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KS1 Sports Day     Fri 12th June 2.15-3pm	</a:t>
            </a:r>
            <a:br>
              <a:rPr lang="en" sz="1200">
                <a:latin typeface="Calibri"/>
                <a:ea typeface="Calibri"/>
                <a:cs typeface="Calibri"/>
                <a:sym typeface="Calibri"/>
              </a:rPr>
            </a:br>
            <a:endParaRPr b="1"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                                  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  <a:p>
            <a:pPr indent="0" lvl="0" marL="4114800" rtl="0" algn="l">
              <a:lnSpc>
                <a:spcPct val="107916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>
                <a:latin typeface="Calibri"/>
                <a:ea typeface="Calibri"/>
                <a:cs typeface="Calibri"/>
                <a:sym typeface="Calibri"/>
              </a:rPr>
              <a:t>  </a:t>
            </a:r>
            <a:endParaRPr>
              <a:solidFill>
                <a:schemeClr val="l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5" name="Google Shape;115;p19" title="download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191883" y="1791538"/>
            <a:ext cx="4577200" cy="2806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0"/>
          <p:cNvSpPr txBox="1"/>
          <p:nvPr>
            <p:ph idx="1" type="body"/>
          </p:nvPr>
        </p:nvSpPr>
        <p:spPr>
          <a:xfrm>
            <a:off x="226075" y="1452950"/>
            <a:ext cx="2808000" cy="31635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Contact us: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/>
              <a:t>Cavalry Primary School</a:t>
            </a:r>
            <a:br>
              <a:rPr lang="en" sz="1400"/>
            </a:br>
            <a:r>
              <a:rPr lang="en" sz="1400"/>
              <a:t>Cavalry Drive</a:t>
            </a:r>
            <a:br>
              <a:rPr lang="en" sz="1400"/>
            </a:br>
            <a:r>
              <a:rPr lang="en" sz="1400"/>
              <a:t>March</a:t>
            </a:r>
            <a:br>
              <a:rPr lang="en" sz="1400"/>
            </a:br>
            <a:r>
              <a:rPr lang="en" sz="1400"/>
              <a:t>Cambridgeshire</a:t>
            </a:r>
            <a:br>
              <a:rPr lang="en" sz="1400"/>
            </a:br>
            <a:r>
              <a:rPr lang="en" sz="1400"/>
              <a:t>PE15 9EQ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400" u="sng">
                <a:hlinkClick r:id="rId3"/>
              </a:rPr>
              <a:t>office@cavalryprimary.org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Tel: 01354 652814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9FAFB"/>
              </a:solidFill>
              <a:highlight>
                <a:srgbClr val="0F1C59"/>
              </a:highlight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 </a:t>
            </a:r>
            <a:endParaRPr sz="1400"/>
          </a:p>
        </p:txBody>
      </p:sp>
      <p:pic>
        <p:nvPicPr>
          <p:cNvPr descr="Black and white upward shot of Golden Gate Bridge" id="121" name="Google Shape;121;p20"/>
          <p:cNvPicPr preferRelativeResize="0"/>
          <p:nvPr/>
        </p:nvPicPr>
        <p:blipFill rotWithShape="1">
          <a:blip r:embed="rId4">
            <a:alphaModFix/>
          </a:blip>
          <a:srcRect b="0" l="19072" r="4854" t="10"/>
          <a:stretch/>
        </p:blipFill>
        <p:spPr>
          <a:xfrm>
            <a:off x="3274676" y="0"/>
            <a:ext cx="5869325" cy="51435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1277850" y="238675"/>
            <a:ext cx="1150651" cy="1095299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0"/>
          <p:cNvSpPr txBox="1"/>
          <p:nvPr/>
        </p:nvSpPr>
        <p:spPr>
          <a:xfrm>
            <a:off x="389075" y="560100"/>
            <a:ext cx="962100" cy="56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Cavalry Website</a:t>
            </a:r>
            <a:endParaRPr sz="15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24" name="Google Shape;124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74675" y="0"/>
            <a:ext cx="5869325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