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embeddedFontLst>
    <p:embeddedFont>
      <p:font typeface="Roboto"/>
      <p:regular r:id="rId13"/>
      <p:bold r:id="rId14"/>
      <p:italic r:id="rId15"/>
      <p:boldItalic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Roboto-regular.fntdata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Roboto-italic.fntdata"/><Relationship Id="rId14" Type="http://schemas.openxmlformats.org/officeDocument/2006/relationships/font" Target="fonts/Roboto-bold.fntdata"/><Relationship Id="rId16" Type="http://schemas.openxmlformats.org/officeDocument/2006/relationships/font" Target="fonts/Robo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c6f73a04f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c6f73a04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c6f73a04f_0_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c6f73a04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fd3798447a_0_2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fd3798447a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fd3798447a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fd3798447a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fd3798447a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fd3798447a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d3798447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fd3798447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c6f73a04f_0_4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c6f73a04f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7.jpg"/><Relationship Id="rId5" Type="http://schemas.openxmlformats.org/officeDocument/2006/relationships/image" Target="../media/image15.jpg"/><Relationship Id="rId6" Type="http://schemas.openxmlformats.org/officeDocument/2006/relationships/image" Target="../media/image13.jpg"/><Relationship Id="rId7" Type="http://schemas.openxmlformats.org/officeDocument/2006/relationships/image" Target="../media/image1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1.jpg"/><Relationship Id="rId7" Type="http://schemas.openxmlformats.org/officeDocument/2006/relationships/image" Target="../media/image2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0.jpg"/><Relationship Id="rId9" Type="http://schemas.openxmlformats.org/officeDocument/2006/relationships/image" Target="../media/image16.png"/><Relationship Id="rId5" Type="http://schemas.openxmlformats.org/officeDocument/2006/relationships/image" Target="../media/image25.png"/><Relationship Id="rId6" Type="http://schemas.openxmlformats.org/officeDocument/2006/relationships/image" Target="../media/image20.png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5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hyperlink" Target="mailto:office@cavalryprimary.org" TargetMode="External"/><Relationship Id="rId4" Type="http://schemas.openxmlformats.org/officeDocument/2006/relationships/image" Target="../media/image26.png"/><Relationship Id="rId5" Type="http://schemas.openxmlformats.org/officeDocument/2006/relationships/image" Target="../media/image14.jpg"/><Relationship Id="rId6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247" y="152399"/>
            <a:ext cx="1930629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0875" y="152400"/>
            <a:ext cx="6824576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3"/>
          <p:cNvSpPr txBox="1"/>
          <p:nvPr>
            <p:ph idx="1" type="subTitle"/>
          </p:nvPr>
        </p:nvSpPr>
        <p:spPr>
          <a:xfrm>
            <a:off x="4277950" y="1381000"/>
            <a:ext cx="32850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12th September 2025</a:t>
            </a:r>
            <a:endParaRPr sz="2400"/>
          </a:p>
        </p:txBody>
      </p:sp>
      <p:sp>
        <p:nvSpPr>
          <p:cNvPr id="70" name="Google Shape;70;p13"/>
          <p:cNvSpPr txBox="1"/>
          <p:nvPr/>
        </p:nvSpPr>
        <p:spPr>
          <a:xfrm>
            <a:off x="1624550" y="2571750"/>
            <a:ext cx="5683800" cy="164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1" name="Google Shape;7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41750" y="2689374"/>
            <a:ext cx="1276250" cy="12762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3"/>
          <p:cNvSpPr txBox="1"/>
          <p:nvPr/>
        </p:nvSpPr>
        <p:spPr>
          <a:xfrm>
            <a:off x="3047075" y="2757750"/>
            <a:ext cx="4104600" cy="127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Observational drawings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Place value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New dates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/>
          <p:nvPr/>
        </p:nvSpPr>
        <p:spPr>
          <a:xfrm>
            <a:off x="4571875" y="151125"/>
            <a:ext cx="4261500" cy="403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In art this week, Year 2 have been completing some observational drawings of fruits in 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preparation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 for 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their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 artist study on Orla Kiely.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When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 completing their drawings, the  children focussed on the light and dark areas of their fruit, and used B pencils and dark coloured pencils to help define the shading of their drawings.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The children have made some amazing life  drawings! Miss Hickford and Mrs Witts were very impressed!!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8" name="Google Shape;7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261627" cy="10654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"/>
          <p:cNvSpPr txBox="1"/>
          <p:nvPr/>
        </p:nvSpPr>
        <p:spPr>
          <a:xfrm>
            <a:off x="1684600" y="483150"/>
            <a:ext cx="17700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Year 2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0" name="Google Shape;80;p14" title="IMG_6503.HEIC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217800"/>
            <a:ext cx="1770001" cy="1742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 title="IMG_6501.HEIC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26685" y="1217812"/>
            <a:ext cx="1817866" cy="1742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 title="IMG_6500.HEIC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3112623"/>
            <a:ext cx="1778499" cy="1878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 title="IMG_6502.HEIC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46100" y="3112625"/>
            <a:ext cx="2410575" cy="1742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383826" cy="109597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/>
          <p:nvPr/>
        </p:nvSpPr>
        <p:spPr>
          <a:xfrm>
            <a:off x="1640350" y="509463"/>
            <a:ext cx="1103100" cy="28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Year 6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4137325" y="3181300"/>
            <a:ext cx="4930200" cy="156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In Year 6, children have worked brilliantly on their first maths unit of place value. The presentation in all books has been exceptional. We are really proud of all of you!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1" name="Google Shape;9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75" y="1712400"/>
            <a:ext cx="1926847" cy="256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30726" y="183709"/>
            <a:ext cx="2117548" cy="2823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70750" y="1712404"/>
            <a:ext cx="1926847" cy="2569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24944" y="183675"/>
            <a:ext cx="2117548" cy="2823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16"/>
          <p:cNvGrpSpPr/>
          <p:nvPr/>
        </p:nvGrpSpPr>
        <p:grpSpPr>
          <a:xfrm>
            <a:off x="152400" y="0"/>
            <a:ext cx="8839200" cy="5143500"/>
            <a:chOff x="152400" y="0"/>
            <a:chExt cx="8839200" cy="5143500"/>
          </a:xfrm>
        </p:grpSpPr>
        <p:pic>
          <p:nvPicPr>
            <p:cNvPr id="100" name="Google Shape;100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52400"/>
              <a:ext cx="826700" cy="48387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" name="Google Shape;101;p16"/>
            <p:cNvSpPr txBox="1"/>
            <p:nvPr/>
          </p:nvSpPr>
          <p:spPr>
            <a:xfrm>
              <a:off x="1148688" y="152400"/>
              <a:ext cx="3238500" cy="11697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solidFill>
                    <a:srgbClr val="000000"/>
                  </a:solidFill>
                </a:rPr>
                <a:t>Word Wizards:</a:t>
              </a:r>
              <a:endParaRPr b="1" sz="1600">
                <a:solidFill>
                  <a:srgbClr val="000000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/>
                <a:t>We will start counting words next week so keep reading and quizzing! </a:t>
              </a:r>
              <a:endParaRPr sz="1800">
                <a:solidFill>
                  <a:srgbClr val="000000"/>
                </a:solidFill>
              </a:endParaRPr>
            </a:p>
          </p:txBody>
        </p:sp>
        <p:pic>
          <p:nvPicPr>
            <p:cNvPr id="102" name="Google Shape;102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617375" y="1249710"/>
              <a:ext cx="728750" cy="1112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89788" y="2571750"/>
              <a:ext cx="3156330" cy="23672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277100" y="0"/>
              <a:ext cx="1714500" cy="514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" name="Google Shape;105;p16"/>
            <p:cNvSpPr txBox="1"/>
            <p:nvPr/>
          </p:nvSpPr>
          <p:spPr>
            <a:xfrm>
              <a:off x="4557350" y="152400"/>
              <a:ext cx="2597100" cy="3075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106" name="Google Shape;106;p1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603412" y="229087"/>
              <a:ext cx="2457500" cy="760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" name="Google Shape;107;p16"/>
            <p:cNvSpPr txBox="1"/>
            <p:nvPr/>
          </p:nvSpPr>
          <p:spPr>
            <a:xfrm>
              <a:off x="4690700" y="989450"/>
              <a:ext cx="2274300" cy="2033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lt2"/>
                  </a:solidFill>
                  <a:latin typeface="Roboto"/>
                  <a:ea typeface="Roboto"/>
                  <a:cs typeface="Roboto"/>
                  <a:sym typeface="Roboto"/>
                </a:rPr>
                <a:t>Well done to Reception who started their phonics this week and have worked really hard to learn the first 5 sounds!</a:t>
              </a:r>
              <a:endPara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8" name="Google Shape;108;p16"/>
            <p:cNvSpPr txBox="1"/>
            <p:nvPr/>
          </p:nvSpPr>
          <p:spPr>
            <a:xfrm>
              <a:off x="2524900" y="3149750"/>
              <a:ext cx="1402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" name="Google Shape;109;p16"/>
          <p:cNvSpPr txBox="1"/>
          <p:nvPr/>
        </p:nvSpPr>
        <p:spPr>
          <a:xfrm>
            <a:off x="1500450" y="3200200"/>
            <a:ext cx="2619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0" name="Google Shape;110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00450" y="3200200"/>
            <a:ext cx="1195615" cy="138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 txBox="1"/>
          <p:nvPr/>
        </p:nvSpPr>
        <p:spPr>
          <a:xfrm>
            <a:off x="2743625" y="3247650"/>
            <a:ext cx="1328700" cy="13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Mrs Witts says…</a:t>
            </a:r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 little boy is followed by a worry monster. It tries to stop him from having fun, until one day his Gran helps him…</a:t>
            </a:r>
            <a:endParaRPr sz="10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2" name="Google Shape;112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79826" y="872975"/>
            <a:ext cx="901728" cy="138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6"/>
          <p:cNvSpPr txBox="1"/>
          <p:nvPr/>
        </p:nvSpPr>
        <p:spPr>
          <a:xfrm>
            <a:off x="7249888" y="2258375"/>
            <a:ext cx="1761600" cy="16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74747"/>
                </a:solidFill>
                <a:latin typeface="Roboto"/>
                <a:ea typeface="Roboto"/>
                <a:cs typeface="Roboto"/>
                <a:sym typeface="Roboto"/>
              </a:rPr>
              <a:t>Mr Brown suggests 'Swimming Against the Storm'. </a:t>
            </a:r>
            <a:endParaRPr sz="1100">
              <a:solidFill>
                <a:srgbClr val="474747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74747"/>
                </a:solidFill>
                <a:latin typeface="Roboto"/>
                <a:ea typeface="Roboto"/>
                <a:cs typeface="Roboto"/>
                <a:sym typeface="Roboto"/>
              </a:rPr>
              <a:t>Determined to save the land, Eliza and her younger sister Avery secretly go searching in the swamp for the dangerous, wolf-like loup-garou. </a:t>
            </a:r>
            <a:endParaRPr sz="11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130916" cy="241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7"/>
          <p:cNvSpPr txBox="1"/>
          <p:nvPr/>
        </p:nvSpPr>
        <p:spPr>
          <a:xfrm>
            <a:off x="3600600" y="1918900"/>
            <a:ext cx="3796800" cy="23088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We are aiming for 97% attendance. 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This week, our classes with the highest attendance are…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KS1 - Class 5    98.33%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KS2 - Class 12  98.44%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rPr>
              <a:t>WELL DONE</a:t>
            </a:r>
            <a:endParaRPr sz="1800">
              <a:solidFill>
                <a:schemeClr val="accen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422672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1117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8"/>
          <p:cNvSpPr txBox="1"/>
          <p:nvPr/>
        </p:nvSpPr>
        <p:spPr>
          <a:xfrm>
            <a:off x="532113" y="1290575"/>
            <a:ext cx="29067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Clubs to start W/C 15th September</a:t>
            </a:r>
            <a:br>
              <a:rPr b="1" lang="en" sz="1200"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PTFA Meeting 	Mon 15th Sept 5.15pm</a:t>
            </a:r>
            <a:br>
              <a:rPr lang="en" sz="1200"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PTFA Meet and Greet 	29th Sept 5.15pm</a:t>
            </a:r>
            <a:br>
              <a:rPr lang="en" sz="1200"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Harvest Festival (Foodbank Collection)	                  Monday 6th October</a:t>
            </a:r>
            <a:br>
              <a:rPr lang="en" sz="1200"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School Photographs Tues 14th October</a:t>
            </a:r>
            <a:br>
              <a:rPr lang="en" sz="1200"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Parents’ Evening </a:t>
            </a:r>
            <a:br>
              <a:rPr lang="en" sz="1200"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	Weds 15th October </a:t>
            </a: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(3.30-6pm) </a:t>
            </a: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                   Thurs 16th October (4.40-7pm)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‘Show Racism the Red Card’ Day 				Friday 17th October</a:t>
            </a:r>
            <a:br>
              <a:rPr lang="en" sz="1200">
                <a:latin typeface="Calibri"/>
                <a:ea typeface="Calibri"/>
                <a:cs typeface="Calibri"/>
                <a:sym typeface="Calibri"/>
              </a:rPr>
            </a:b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Halloween Discos				Thursday 23rd Oct  (KS1 5-6pm)                                                                                               (KS2 6.15-7.15pm)	</a:t>
            </a:r>
            <a:br>
              <a:rPr lang="en" sz="1200">
                <a:latin typeface="Calibri"/>
                <a:ea typeface="Calibri"/>
                <a:cs typeface="Calibri"/>
                <a:sym typeface="Calibri"/>
              </a:rPr>
            </a:b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Last day of half term	</a:t>
            </a:r>
            <a:r>
              <a:rPr b="1" lang="en" sz="1200">
                <a:latin typeface="Calibri"/>
                <a:ea typeface="Calibri"/>
                <a:cs typeface="Calibri"/>
                <a:sym typeface="Calibri"/>
              </a:rPr>
              <a:t>Thurs 23rd October</a:t>
            </a:r>
            <a:br>
              <a:rPr b="1" lang="en" sz="1200">
                <a:latin typeface="Calibri"/>
                <a:ea typeface="Calibri"/>
                <a:cs typeface="Calibri"/>
                <a:sym typeface="Calibri"/>
              </a:rPr>
            </a:br>
            <a:r>
              <a:rPr b="1" lang="en" sz="1200">
                <a:highlight>
                  <a:srgbClr val="B6D7A8"/>
                </a:highlight>
                <a:latin typeface="Calibri"/>
                <a:ea typeface="Calibri"/>
                <a:cs typeface="Calibri"/>
                <a:sym typeface="Calibri"/>
              </a:rPr>
              <a:t>TRAINING DAY  - Friday 24th October</a:t>
            </a:r>
            <a:endParaRPr b="1" sz="1200">
              <a:highlight>
                <a:srgbClr val="B6D7A8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7" name="Google Shape;127;p18" title="download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4537" y="1613049"/>
            <a:ext cx="4451875" cy="2835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/>
          <p:nvPr>
            <p:ph idx="1" type="body"/>
          </p:nvPr>
        </p:nvSpPr>
        <p:spPr>
          <a:xfrm>
            <a:off x="226075" y="1452950"/>
            <a:ext cx="2808000" cy="31635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Contact us: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Cavalry Primary School</a:t>
            </a:r>
            <a:br>
              <a:rPr lang="en" sz="1400"/>
            </a:br>
            <a:r>
              <a:rPr lang="en" sz="1400"/>
              <a:t>Cavalry Drive</a:t>
            </a:r>
            <a:br>
              <a:rPr lang="en" sz="1400"/>
            </a:br>
            <a:r>
              <a:rPr lang="en" sz="1400"/>
              <a:t>March</a:t>
            </a:r>
            <a:br>
              <a:rPr lang="en" sz="1400"/>
            </a:br>
            <a:r>
              <a:rPr lang="en" sz="1400"/>
              <a:t>Cambridgeshire</a:t>
            </a:r>
            <a:br>
              <a:rPr lang="en" sz="1400"/>
            </a:br>
            <a:r>
              <a:rPr lang="en" sz="1400"/>
              <a:t>PE15 9EQ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 u="sng">
                <a:hlinkClick r:id="rId3"/>
              </a:rPr>
              <a:t>office@cavalryprimary.org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Tel: 01354 652814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9FAFB"/>
              </a:solidFill>
              <a:highlight>
                <a:srgbClr val="0F1C59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 </a:t>
            </a:r>
            <a:endParaRPr sz="1400"/>
          </a:p>
        </p:txBody>
      </p:sp>
      <p:pic>
        <p:nvPicPr>
          <p:cNvPr descr="Black and white upward shot of Golden Gate Bridge" id="133" name="Google Shape;133;p19"/>
          <p:cNvPicPr preferRelativeResize="0"/>
          <p:nvPr/>
        </p:nvPicPr>
        <p:blipFill rotWithShape="1">
          <a:blip r:embed="rId4">
            <a:alphaModFix/>
          </a:blip>
          <a:srcRect b="0" l="19071" r="4853" t="9"/>
          <a:stretch/>
        </p:blipFill>
        <p:spPr>
          <a:xfrm>
            <a:off x="3274676" y="0"/>
            <a:ext cx="5869325" cy="514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277850" y="238675"/>
            <a:ext cx="1150651" cy="1095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9"/>
          <p:cNvSpPr txBox="1"/>
          <p:nvPr/>
        </p:nvSpPr>
        <p:spPr>
          <a:xfrm>
            <a:off x="389075" y="560100"/>
            <a:ext cx="962100" cy="5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Cavalry Website</a:t>
            </a:r>
            <a:endParaRPr sz="15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6" name="Google Shape;13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74675" y="0"/>
            <a:ext cx="5869325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