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Bree Serif"/>
      <p:regular r:id="rId18"/>
    </p:embeddedFont>
    <p:embeddedFont>
      <p:font typeface="Dancing Script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ancingScript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DancingScript-regular.fntdata"/><Relationship Id="rId6" Type="http://schemas.openxmlformats.org/officeDocument/2006/relationships/slide" Target="slides/slide1.xml"/><Relationship Id="rId18" Type="http://schemas.openxmlformats.org/officeDocument/2006/relationships/font" Target="fonts/BreeSerif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6bba22e1a791382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6bba22e1a791382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c9f09677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c9f09677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c9f0967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c9f0967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c9f09677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c9f09677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c9f0967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c9f0967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bdf48092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dbdf48092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hyperlink" Target="mailto:office@cavalryprimary.org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9.jpg"/><Relationship Id="rId6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3"/>
          <p:cNvGrpSpPr/>
          <p:nvPr/>
        </p:nvGrpSpPr>
        <p:grpSpPr>
          <a:xfrm>
            <a:off x="595740" y="291898"/>
            <a:ext cx="7744120" cy="1684211"/>
            <a:chOff x="704863" y="293500"/>
            <a:chExt cx="7525870" cy="1905000"/>
          </a:xfrm>
        </p:grpSpPr>
        <p:pic>
          <p:nvPicPr>
            <p:cNvPr id="68" name="Google Shape;68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09875" y="293500"/>
              <a:ext cx="5620857" cy="190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" name="Google Shape;69;p13"/>
            <p:cNvSpPr txBox="1"/>
            <p:nvPr/>
          </p:nvSpPr>
          <p:spPr>
            <a:xfrm>
              <a:off x="3127025" y="1725225"/>
              <a:ext cx="2266200" cy="18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latin typeface="Roboto"/>
                  <a:ea typeface="Roboto"/>
                  <a:cs typeface="Roboto"/>
                  <a:sym typeface="Roboto"/>
                </a:rPr>
                <a:t>5th May 2026</a:t>
              </a:r>
              <a:endParaRPr b="1" sz="16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829363" y="293500"/>
              <a:ext cx="1780500" cy="1905000"/>
            </a:xfrm>
            <a:prstGeom prst="rect">
              <a:avLst/>
            </a:prstGeom>
            <a:solidFill>
              <a:srgbClr val="4FC3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71" name="Google Shape;71;p13" title="Cavalry horse logo with text background removed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4863" y="293500"/>
              <a:ext cx="1905000" cy="1905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3"/>
          <p:cNvSpPr txBox="1"/>
          <p:nvPr/>
        </p:nvSpPr>
        <p:spPr>
          <a:xfrm>
            <a:off x="348700" y="2528975"/>
            <a:ext cx="8198400" cy="18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779600" y="2571750"/>
            <a:ext cx="7472700" cy="1530600"/>
          </a:xfrm>
          <a:prstGeom prst="rect">
            <a:avLst/>
          </a:prstGeom>
          <a:solidFill>
            <a:schemeClr val="accent4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FF9900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200">
                <a:solidFill>
                  <a:srgbClr val="0000FF"/>
                </a:solidFill>
                <a:latin typeface="Bree Serif"/>
                <a:ea typeface="Bree Serif"/>
                <a:cs typeface="Bree Serif"/>
                <a:sym typeface="Bree Serif"/>
              </a:rPr>
              <a:t>Making Playtime Brilliant: Our New Four-Card Strategy</a:t>
            </a:r>
            <a:endParaRPr sz="2300">
              <a:solidFill>
                <a:srgbClr val="0000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/>
          <p:nvPr/>
        </p:nvSpPr>
        <p:spPr>
          <a:xfrm>
            <a:off x="394350" y="280800"/>
            <a:ext cx="8355300" cy="4723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793225" y="1238850"/>
            <a:ext cx="77724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629125" y="4864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4939500" y="2788550"/>
            <a:ext cx="1241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5536213" y="4405650"/>
            <a:ext cx="3290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1955375" y="4527125"/>
            <a:ext cx="3757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576750" y="562950"/>
            <a:ext cx="7884600" cy="4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Dear Families,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The Summer Term has got off to a whizzy start with a lot of exciting things to share with you.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If you peeked over the school gates during lunchtime, you’d see exactly what makes our school special: energy, imagination, and a lot of running around! To ensure every child feels safe and included, we are thrilled to launch our new </a:t>
            </a:r>
            <a:r>
              <a:rPr b="1" lang="en" sz="2000"/>
              <a:t>Four-Card Behaviour Strategy</a:t>
            </a:r>
            <a:r>
              <a:rPr lang="en" sz="2000"/>
              <a:t>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This system is designed to provide clear boundaries while celebrating the wonderful choices our children make every day. 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/>
              <a:t>Here is how it works…</a:t>
            </a:r>
            <a:endParaRPr sz="27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/>
        </p:nvSpPr>
        <p:spPr>
          <a:xfrm>
            <a:off x="394350" y="280800"/>
            <a:ext cx="8355300" cy="4723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793225" y="1238850"/>
            <a:ext cx="77724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629125" y="4864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4939500" y="2788550"/>
            <a:ext cx="1241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5536213" y="4405650"/>
            <a:ext cx="3290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1955375" y="4527125"/>
            <a:ext cx="3757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672525" y="2690075"/>
            <a:ext cx="7709100" cy="1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6" name="Google Shape;9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3900" y="1061350"/>
            <a:ext cx="1535995" cy="302079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 txBox="1"/>
          <p:nvPr/>
        </p:nvSpPr>
        <p:spPr>
          <a:xfrm>
            <a:off x="751175" y="885900"/>
            <a:ext cx="60405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3825" lIns="163825" spcFirstLastPara="1" rIns="163825" wrap="square" tIns="1638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508"/>
              </a:spcBef>
              <a:spcAft>
                <a:spcPts val="0"/>
              </a:spcAft>
              <a:buNone/>
            </a:pPr>
            <a:r>
              <a:rPr b="1" lang="en" sz="2029"/>
              <a:t>1. The Gold Card: Acknowledge &amp; Celebrate </a:t>
            </a:r>
            <a:endParaRPr b="1" sz="2029"/>
          </a:p>
          <a:p>
            <a:pPr indent="0" lvl="0" marL="0" rtl="0" algn="l">
              <a:lnSpc>
                <a:spcPct val="115000"/>
              </a:lnSpc>
              <a:spcBef>
                <a:spcPts val="2150"/>
              </a:spcBef>
              <a:spcAft>
                <a:spcPts val="0"/>
              </a:spcAft>
              <a:buNone/>
            </a:pPr>
            <a:r>
              <a:rPr lang="en" sz="1671"/>
              <a:t>We want to shine a light on our "Helpful Heroes." This card is for the child who instinctively picks up a dropped coat or invites a lonely peer to join their game.</a:t>
            </a:r>
            <a:endParaRPr sz="1671"/>
          </a:p>
          <a:p>
            <a:pPr indent="-515703" lvl="0" marL="819197" rtl="0" algn="l">
              <a:lnSpc>
                <a:spcPct val="115000"/>
              </a:lnSpc>
              <a:spcBef>
                <a:spcPts val="2150"/>
              </a:spcBef>
              <a:spcAft>
                <a:spcPts val="0"/>
              </a:spcAft>
              <a:buSzPts val="1671"/>
              <a:buChar char="●"/>
            </a:pPr>
            <a:r>
              <a:rPr b="1" lang="en" sz="1671"/>
              <a:t>The Reward:</a:t>
            </a:r>
            <a:r>
              <a:rPr lang="en" sz="1671"/>
              <a:t> When a staff member shows a child a Gold Card, it’s an immediate "well done." The child will then receive a special lunchtime award or takes that praise back to class to earn a </a:t>
            </a:r>
            <a:r>
              <a:rPr b="1" lang="en" sz="1671"/>
              <a:t>credit point.</a:t>
            </a:r>
            <a:r>
              <a:rPr lang="en" sz="1671"/>
              <a:t> </a:t>
            </a:r>
            <a:endParaRPr sz="1671"/>
          </a:p>
          <a:p>
            <a:pPr indent="-515703" lvl="0" marL="819197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71"/>
              <a:buChar char="●"/>
            </a:pPr>
            <a:r>
              <a:rPr lang="en" sz="1671"/>
              <a:t>For children who go ‘</a:t>
            </a:r>
            <a:r>
              <a:rPr b="1" lang="en" sz="1671"/>
              <a:t>over and above</a:t>
            </a:r>
            <a:r>
              <a:rPr lang="en" sz="1671"/>
              <a:t>’ by doing something really special, their name will be entered into a golden book and the entry read out during our weekly achievement assembly.</a:t>
            </a:r>
            <a:endParaRPr sz="1671"/>
          </a:p>
          <a:p>
            <a:pPr indent="0" lvl="0" marL="819197" rtl="0" algn="l">
              <a:lnSpc>
                <a:spcPct val="115000"/>
              </a:lnSpc>
              <a:spcBef>
                <a:spcPts val="2150"/>
              </a:spcBef>
              <a:spcAft>
                <a:spcPts val="2150"/>
              </a:spcAft>
              <a:buNone/>
            </a:pPr>
            <a:r>
              <a:t/>
            </a:r>
            <a:endParaRPr sz="197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/>
        </p:nvSpPr>
        <p:spPr>
          <a:xfrm>
            <a:off x="781525" y="6388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394350" y="280800"/>
            <a:ext cx="8355300" cy="4723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793225" y="1238850"/>
            <a:ext cx="77724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629125" y="4864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4939500" y="2788550"/>
            <a:ext cx="1241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5536213" y="4405650"/>
            <a:ext cx="3290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1955375" y="4527125"/>
            <a:ext cx="3757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5100" y="815088"/>
            <a:ext cx="1445075" cy="338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2544250" y="114425"/>
            <a:ext cx="5801100" cy="472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350" lIns="127350" spcFirstLastPara="1" rIns="127350" wrap="square" tIns="1273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950"/>
              </a:spcBef>
              <a:spcAft>
                <a:spcPts val="0"/>
              </a:spcAft>
              <a:buNone/>
            </a:pPr>
            <a:r>
              <a:rPr b="1" lang="en" sz="2011"/>
              <a:t>2. The Purple Pause: Intervene Early</a:t>
            </a:r>
            <a:endParaRPr b="1" sz="2011"/>
          </a:p>
          <a:p>
            <a:pPr indent="0" lvl="0" marL="0" rtl="0" algn="l">
              <a:lnSpc>
                <a:spcPct val="115000"/>
              </a:lnSpc>
              <a:spcBef>
                <a:spcPts val="1672"/>
              </a:spcBef>
              <a:spcAft>
                <a:spcPts val="0"/>
              </a:spcAft>
              <a:buNone/>
            </a:pPr>
            <a:r>
              <a:rPr lang="en" sz="1732"/>
              <a:t>Sometimes, play gets a little too high-octane. We look for "The Look" in a child’s eyes—where things are getting frantic, but no rules have been broken yet.</a:t>
            </a:r>
            <a:endParaRPr sz="1732"/>
          </a:p>
          <a:p>
            <a:pPr indent="-428438" lvl="0" marL="636875" rtl="0" algn="l">
              <a:lnSpc>
                <a:spcPct val="115000"/>
              </a:lnSpc>
              <a:spcBef>
                <a:spcPts val="1672"/>
              </a:spcBef>
              <a:spcAft>
                <a:spcPts val="0"/>
              </a:spcAft>
              <a:buSzPts val="1732"/>
              <a:buChar char="●"/>
            </a:pPr>
            <a:r>
              <a:rPr b="1" lang="en" sz="1732"/>
              <a:t>The Talk:</a:t>
            </a:r>
            <a:r>
              <a:rPr lang="en" sz="1732"/>
              <a:t> A staff member will call a "Purple Pause" and ask: </a:t>
            </a:r>
            <a:r>
              <a:rPr i="1" lang="en" sz="1732"/>
              <a:t>"This game is getting a bit fast; how can we make it safer?"</a:t>
            </a:r>
            <a:r>
              <a:rPr lang="en" sz="1732"/>
              <a:t> * </a:t>
            </a:r>
            <a:endParaRPr sz="1732"/>
          </a:p>
          <a:p>
            <a:pPr indent="-428438" lvl="0" marL="63687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32"/>
              <a:buChar char="●"/>
            </a:pPr>
            <a:r>
              <a:rPr b="1" lang="en" sz="1732"/>
              <a:t>The Outcome:</a:t>
            </a:r>
            <a:r>
              <a:rPr lang="en" sz="1732"/>
              <a:t> Children agree on a new rule together, supported by the adult, and continue their play safely.</a:t>
            </a:r>
            <a:endParaRPr sz="21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/>
        </p:nvSpPr>
        <p:spPr>
          <a:xfrm>
            <a:off x="781525" y="6388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394350" y="280800"/>
            <a:ext cx="8355300" cy="4723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793225" y="1238850"/>
            <a:ext cx="77724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629125" y="4864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4939500" y="2788550"/>
            <a:ext cx="1241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5536213" y="4405650"/>
            <a:ext cx="3290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1955375" y="4527125"/>
            <a:ext cx="3757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2" name="Google Shape;122;p17"/>
          <p:cNvPicPr preferRelativeResize="0"/>
          <p:nvPr/>
        </p:nvPicPr>
        <p:blipFill rotWithShape="1">
          <a:blip r:embed="rId3">
            <a:alphaModFix/>
          </a:blip>
          <a:srcRect b="0" l="0" r="7476" t="0"/>
          <a:stretch/>
        </p:blipFill>
        <p:spPr>
          <a:xfrm>
            <a:off x="7011225" y="579525"/>
            <a:ext cx="1278900" cy="358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 txBox="1"/>
          <p:nvPr/>
        </p:nvSpPr>
        <p:spPr>
          <a:xfrm>
            <a:off x="570725" y="348600"/>
            <a:ext cx="6084900" cy="44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700"/>
              <a:t>3. The Yellow Card: Reflect &amp; Redirect</a:t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This is for persistent rule-breaking, such as continuing to play-fight after being asked to stop. It’s a moment for a "reset" through one of three small sanctions: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b="1" lang="en" sz="1500"/>
              <a:t>Walk and Talk:</a:t>
            </a:r>
            <a:r>
              <a:rPr lang="en" sz="1500"/>
              <a:t> Walking with a Midday Supervisor or Teacher for 5 minutes to calm down.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1" lang="en" sz="1500"/>
              <a:t>Service to our Community:</a:t>
            </a:r>
            <a:r>
              <a:rPr lang="en" sz="1500"/>
              <a:t> Helping the school by picking up five pieces of equipment or tidying the shed.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1" lang="en" sz="1500"/>
              <a:t>Zone Change:</a:t>
            </a:r>
            <a:r>
              <a:rPr lang="en" sz="1500"/>
              <a:t> Moving from a high-energy area (like the football pitch) to a quiet zone for the rest of the break.</a:t>
            </a: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/>
        </p:nvSpPr>
        <p:spPr>
          <a:xfrm>
            <a:off x="781525" y="6388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18"/>
          <p:cNvSpPr/>
          <p:nvPr/>
        </p:nvSpPr>
        <p:spPr>
          <a:xfrm>
            <a:off x="394350" y="280800"/>
            <a:ext cx="8355300" cy="4723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8"/>
          <p:cNvSpPr txBox="1"/>
          <p:nvPr/>
        </p:nvSpPr>
        <p:spPr>
          <a:xfrm>
            <a:off x="793225" y="1238850"/>
            <a:ext cx="77724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629125" y="4864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4939500" y="2788550"/>
            <a:ext cx="1241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5536213" y="4405650"/>
            <a:ext cx="3290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1955375" y="4527125"/>
            <a:ext cx="3757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525" y="909425"/>
            <a:ext cx="1642025" cy="330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/>
          <p:nvPr/>
        </p:nvSpPr>
        <p:spPr>
          <a:xfrm>
            <a:off x="2689800" y="758850"/>
            <a:ext cx="5740800" cy="35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700"/>
              <a:t>4. The Red Card: Safety First</a:t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Reserved for behaviour that is "beyond the playground" and requires immediate intervention.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b="1" lang="en" sz="1500"/>
              <a:t>The Action:</a:t>
            </a:r>
            <a:r>
              <a:rPr lang="en" sz="1500"/>
              <a:t> Staff will not argue or negotiate. Using a calm voice, they will state: </a:t>
            </a:r>
            <a:r>
              <a:rPr i="1" lang="en" sz="1500"/>
              <a:t>"That is a Red Card behaviour. You need to go to [SLT Member Name] now."</a:t>
            </a:r>
            <a:endParaRPr i="1"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1" lang="en" sz="1500"/>
              <a:t>Follow-up:</a:t>
            </a:r>
            <a:r>
              <a:rPr lang="en" sz="1500"/>
              <a:t> To ensure we have the full story, the supervisor provides a written account of the incident to a member of the Senior Leadership Team before the end of the lunch break.</a:t>
            </a:r>
            <a:endParaRPr sz="15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500"/>
              <a:t>Action: </a:t>
            </a:r>
            <a:r>
              <a:rPr lang="en" sz="1500"/>
              <a:t>A phone call home will be made.</a:t>
            </a:r>
            <a:endParaRPr sz="1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/>
        </p:nvSpPr>
        <p:spPr>
          <a:xfrm>
            <a:off x="781525" y="6388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394350" y="280800"/>
            <a:ext cx="8355300" cy="4723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19"/>
          <p:cNvSpPr txBox="1"/>
          <p:nvPr/>
        </p:nvSpPr>
        <p:spPr>
          <a:xfrm>
            <a:off x="793225" y="1238850"/>
            <a:ext cx="77724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629125" y="486425"/>
            <a:ext cx="8197200" cy="40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4939500" y="2788550"/>
            <a:ext cx="1241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5536213" y="4405650"/>
            <a:ext cx="3290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1955375" y="4527125"/>
            <a:ext cx="3757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741750" y="758850"/>
            <a:ext cx="7689000" cy="35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9"/>
          <p:cNvSpPr txBox="1"/>
          <p:nvPr/>
        </p:nvSpPr>
        <p:spPr>
          <a:xfrm>
            <a:off x="781525" y="486425"/>
            <a:ext cx="7215600" cy="398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600"/>
              <a:t>How You Can Help</a:t>
            </a:r>
            <a:endParaRPr b="1" sz="1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Which of the four cards do you think your child will be most excited to tell you about?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You are our greatest partners in this. You can support the new strategy at home by asking your child if they saw any "Gold Card" moments today or discussing how a "Purple Pause" can help keep games fun for everyone.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 are excited to see our playground transform into an even more vibrant and respectful environment.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Thank you for your continued support in helping our children grow, both inside and outside the classroom.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Warm regards,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Dancing Script"/>
                <a:ea typeface="Dancing Script"/>
                <a:cs typeface="Dancing Script"/>
                <a:sym typeface="Dancing Script"/>
              </a:rPr>
              <a:t>Mrs Edwards</a:t>
            </a:r>
            <a:endParaRPr sz="2900"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pic>
        <p:nvPicPr>
          <p:cNvPr id="150" name="Google Shape;15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6562" y="3302909"/>
            <a:ext cx="2819376" cy="1521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149450" y="655350"/>
            <a:ext cx="2690100" cy="411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20"/>
          <p:cNvSpPr txBox="1"/>
          <p:nvPr>
            <p:ph idx="1" type="body"/>
          </p:nvPr>
        </p:nvSpPr>
        <p:spPr>
          <a:xfrm>
            <a:off x="363075" y="1789200"/>
            <a:ext cx="2808000" cy="3163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FF"/>
                </a:solidFill>
              </a:rPr>
              <a:t>Contact us:</a:t>
            </a:r>
            <a:endParaRPr sz="1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FF"/>
                </a:solidFill>
              </a:rPr>
              <a:t>Cavalry Primary School</a:t>
            </a:r>
            <a:br>
              <a:rPr lang="en" sz="1400">
                <a:solidFill>
                  <a:srgbClr val="0000FF"/>
                </a:solidFill>
              </a:rPr>
            </a:br>
            <a:r>
              <a:rPr lang="en" sz="1400">
                <a:solidFill>
                  <a:srgbClr val="0000FF"/>
                </a:solidFill>
              </a:rPr>
              <a:t>Cavalry Drive</a:t>
            </a:r>
            <a:br>
              <a:rPr lang="en" sz="1400">
                <a:solidFill>
                  <a:srgbClr val="0000FF"/>
                </a:solidFill>
              </a:rPr>
            </a:br>
            <a:r>
              <a:rPr lang="en" sz="1400">
                <a:solidFill>
                  <a:srgbClr val="0000FF"/>
                </a:solidFill>
              </a:rPr>
              <a:t>March</a:t>
            </a:r>
            <a:br>
              <a:rPr lang="en" sz="1400">
                <a:solidFill>
                  <a:srgbClr val="0000FF"/>
                </a:solidFill>
              </a:rPr>
            </a:br>
            <a:r>
              <a:rPr lang="en" sz="1400">
                <a:solidFill>
                  <a:srgbClr val="0000FF"/>
                </a:solidFill>
              </a:rPr>
              <a:t>Cambridgeshire</a:t>
            </a:r>
            <a:br>
              <a:rPr lang="en" sz="1400">
                <a:solidFill>
                  <a:srgbClr val="0000FF"/>
                </a:solidFill>
              </a:rPr>
            </a:br>
            <a:r>
              <a:rPr lang="en" sz="1400">
                <a:solidFill>
                  <a:srgbClr val="0000FF"/>
                </a:solidFill>
              </a:rPr>
              <a:t>PE15 9EQ</a:t>
            </a:r>
            <a:endParaRPr sz="1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office@cavalryprimary.org</a:t>
            </a:r>
            <a:endParaRPr sz="1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FF"/>
                </a:solidFill>
              </a:rPr>
              <a:t>Tel: 01354 652814</a:t>
            </a:r>
            <a:endParaRPr sz="1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9FAFB"/>
              </a:solidFill>
              <a:highlight>
                <a:srgbClr val="0F1C59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descr="Black and white upward shot of Golden Gate Bridge" id="157" name="Google Shape;157;p20"/>
          <p:cNvPicPr preferRelativeResize="0"/>
          <p:nvPr/>
        </p:nvPicPr>
        <p:blipFill rotWithShape="1">
          <a:blip r:embed="rId4">
            <a:alphaModFix/>
          </a:blip>
          <a:srcRect b="0" l="19072" r="4854" t="10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502025" y="799050"/>
            <a:ext cx="1150651" cy="10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 txBox="1"/>
          <p:nvPr/>
        </p:nvSpPr>
        <p:spPr>
          <a:xfrm>
            <a:off x="363075" y="966675"/>
            <a:ext cx="9621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Cavalry Website</a:t>
            </a:r>
            <a:endParaRPr b="1" sz="15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675" y="0"/>
            <a:ext cx="58693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